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33"/>
  </p:notesMasterIdLst>
  <p:sldIdLst>
    <p:sldId id="256" r:id="rId2"/>
    <p:sldId id="257" r:id="rId3"/>
    <p:sldId id="284" r:id="rId4"/>
    <p:sldId id="285" r:id="rId5"/>
    <p:sldId id="286" r:id="rId6"/>
    <p:sldId id="287" r:id="rId7"/>
    <p:sldId id="288" r:id="rId8"/>
    <p:sldId id="289" r:id="rId9"/>
    <p:sldId id="268" r:id="rId10"/>
    <p:sldId id="290" r:id="rId11"/>
    <p:sldId id="291" r:id="rId12"/>
    <p:sldId id="292" r:id="rId13"/>
    <p:sldId id="294" r:id="rId14"/>
    <p:sldId id="295" r:id="rId15"/>
    <p:sldId id="297" r:id="rId16"/>
    <p:sldId id="299" r:id="rId17"/>
    <p:sldId id="300" r:id="rId18"/>
    <p:sldId id="301" r:id="rId19"/>
    <p:sldId id="303" r:id="rId20"/>
    <p:sldId id="304" r:id="rId21"/>
    <p:sldId id="306" r:id="rId22"/>
    <p:sldId id="308" r:id="rId23"/>
    <p:sldId id="309" r:id="rId24"/>
    <p:sldId id="310" r:id="rId25"/>
    <p:sldId id="311" r:id="rId26"/>
    <p:sldId id="312" r:id="rId27"/>
    <p:sldId id="314" r:id="rId28"/>
    <p:sldId id="315" r:id="rId29"/>
    <p:sldId id="316" r:id="rId30"/>
    <p:sldId id="317" r:id="rId31"/>
    <p:sldId id="319" r:id="rId32"/>
  </p:sldIdLst>
  <p:sldSz cx="9144000" cy="5143500" type="screen16x9"/>
  <p:notesSz cx="6858000" cy="9144000"/>
  <p:embeddedFontLst>
    <p:embeddedFont>
      <p:font typeface="Georgia" panose="02040502050405020303" pitchFamily="18" charset="0"/>
      <p:regular r:id="rId34"/>
      <p:bold r:id="rId35"/>
      <p:italic r:id="rId36"/>
      <p:boldItalic r:id="rId37"/>
    </p:embeddedFont>
    <p:embeddedFont>
      <p:font typeface="Roboto Slab" panose="020B0604020202020204" charset="0"/>
      <p:regular r:id="rId38"/>
      <p:bold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9AA"/>
    <a:srgbClr val="ED41F1"/>
    <a:srgbClr val="E840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08404D-5312-4561-B3E4-2EAA86254572}">
  <a:tblStyle styleId="{DA08404D-5312-4561-B3E4-2EAA8625457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0"/>
  </p:normalViewPr>
  <p:slideViewPr>
    <p:cSldViewPr snapToGrid="0">
      <p:cViewPr varScale="1">
        <p:scale>
          <a:sx n="92" d="100"/>
          <a:sy n="92"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6.fntdata"/><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4.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5.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Hoja1!$B$1</c:f>
              <c:strCache>
                <c:ptCount val="1"/>
                <c:pt idx="0">
                  <c:v>Serie 1</c:v>
                </c:pt>
              </c:strCache>
            </c:strRef>
          </c:tx>
          <c:spPr>
            <a:ln w="28575" cap="rnd">
              <a:solidFill>
                <a:srgbClr val="D119AA"/>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ASE</c:v>
                </c:pt>
                <c:pt idx="1">
                  <c:v>Congreso</c:v>
                </c:pt>
              </c:strCache>
            </c:strRef>
          </c:cat>
          <c:val>
            <c:numRef>
              <c:f>Hoja1!$B$2:$B$3</c:f>
              <c:numCache>
                <c:formatCode>General</c:formatCode>
                <c:ptCount val="2"/>
                <c:pt idx="0">
                  <c:v>99.02</c:v>
                </c:pt>
                <c:pt idx="1">
                  <c:v>99.83</c:v>
                </c:pt>
              </c:numCache>
            </c:numRef>
          </c:val>
          <c:smooth val="0"/>
          <c:extLst>
            <c:ext xmlns:c16="http://schemas.microsoft.com/office/drawing/2014/chart" uri="{C3380CC4-5D6E-409C-BE32-E72D297353CC}">
              <c16:uniqueId val="{00000000-4BD2-439F-931C-198716A79F06}"/>
            </c:ext>
          </c:extLst>
        </c:ser>
        <c:dLbls>
          <c:showLegendKey val="0"/>
          <c:showVal val="0"/>
          <c:showCatName val="0"/>
          <c:showSerName val="0"/>
          <c:showPercent val="0"/>
          <c:showBubbleSize val="0"/>
        </c:dLbls>
        <c:smooth val="0"/>
        <c:axId val="-494199424"/>
        <c:axId val="-494196704"/>
      </c:lineChart>
      <c:catAx>
        <c:axId val="-494199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6704"/>
        <c:crosses val="autoZero"/>
        <c:auto val="1"/>
        <c:lblAlgn val="ctr"/>
        <c:lblOffset val="100"/>
        <c:noMultiLvlLbl val="0"/>
      </c:catAx>
      <c:valAx>
        <c:axId val="-494196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9424"/>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cat>
            <c:strRef>
              <c:f>Hoja1!$A$2:$A$8</c:f>
              <c:strCache>
                <c:ptCount val="7"/>
                <c:pt idx="0">
                  <c:v>IMTS</c:v>
                </c:pt>
                <c:pt idx="1">
                  <c:v>Pensiones Saltillo</c:v>
                </c:pt>
                <c:pt idx="2">
                  <c:v>Insituto Municipal de la Mujer de Torreón</c:v>
                </c:pt>
                <c:pt idx="3">
                  <c:v>IMPLAN Torreón</c:v>
                </c:pt>
                <c:pt idx="4">
                  <c:v>IMPLAN Saltillo</c:v>
                </c:pt>
                <c:pt idx="5">
                  <c:v>DIF Torreón</c:v>
                </c:pt>
                <c:pt idx="6">
                  <c:v>Insituto Municipal de Cultura de Torreón</c:v>
                </c:pt>
              </c:strCache>
            </c:strRef>
          </c:cat>
          <c:val>
            <c:numRef>
              <c:f>Hoja1!$B$2:$B$8</c:f>
              <c:numCache>
                <c:formatCode>General</c:formatCode>
                <c:ptCount val="7"/>
                <c:pt idx="0">
                  <c:v>96.56</c:v>
                </c:pt>
                <c:pt idx="1">
                  <c:v>89.12</c:v>
                </c:pt>
                <c:pt idx="2">
                  <c:v>85.6</c:v>
                </c:pt>
                <c:pt idx="3">
                  <c:v>89.54</c:v>
                </c:pt>
                <c:pt idx="4">
                  <c:v>92.97</c:v>
                </c:pt>
                <c:pt idx="5">
                  <c:v>97.8</c:v>
                </c:pt>
                <c:pt idx="6">
                  <c:v>90.04</c:v>
                </c:pt>
              </c:numCache>
            </c:numRef>
          </c:val>
          <c:smooth val="0"/>
          <c:extLst>
            <c:ext xmlns:c16="http://schemas.microsoft.com/office/drawing/2014/chart" uri="{C3380CC4-5D6E-409C-BE32-E72D297353CC}">
              <c16:uniqueId val="{00000000-EA54-47F0-BA13-942F37892B4D}"/>
            </c:ext>
          </c:extLst>
        </c:ser>
        <c:dLbls>
          <c:showLegendKey val="0"/>
          <c:showVal val="0"/>
          <c:showCatName val="0"/>
          <c:showSerName val="0"/>
          <c:showPercent val="0"/>
          <c:showBubbleSize val="0"/>
        </c:dLbls>
        <c:marker val="1"/>
        <c:smooth val="0"/>
        <c:axId val="-397126816"/>
        <c:axId val="-397128448"/>
      </c:lineChart>
      <c:catAx>
        <c:axId val="-39712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28448"/>
        <c:crosses val="autoZero"/>
        <c:auto val="1"/>
        <c:lblAlgn val="ctr"/>
        <c:lblOffset val="100"/>
        <c:noMultiLvlLbl val="0"/>
      </c:catAx>
      <c:valAx>
        <c:axId val="-397128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26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1"/>
              <c:layout>
                <c:manualLayout>
                  <c:x val="-2.2377868816351704E-2"/>
                  <c:y val="-0.1476770261662673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9AC-4DBC-AB5A-352A765BA528}"/>
                </c:ext>
              </c:extLst>
            </c:dLbl>
            <c:dLbl>
              <c:idx val="3"/>
              <c:layout>
                <c:manualLayout>
                  <c:x val="-3.516522242569553E-2"/>
                  <c:y val="0.1367379871909882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9AC-4DBC-AB5A-352A765BA528}"/>
                </c:ext>
              </c:extLst>
            </c:dLbl>
            <c:dLbl>
              <c:idx val="5"/>
              <c:layout>
                <c:manualLayout>
                  <c:x val="-9.2708313667742764E-2"/>
                  <c:y val="6.563423385167432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C9AC-4DBC-AB5A-352A765BA52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SUTGE</c:v>
                </c:pt>
                <c:pt idx="1">
                  <c:v>SNTE 35</c:v>
                </c:pt>
                <c:pt idx="2">
                  <c:v>SNTE 38</c:v>
                </c:pt>
                <c:pt idx="3">
                  <c:v>Sindicato DIF</c:v>
                </c:pt>
                <c:pt idx="4">
                  <c:v>Sindicato Unico de Empleados al Servicio R. Aytoo. Torreón</c:v>
                </c:pt>
                <c:pt idx="5">
                  <c:v>Sindicato Unico de Trabajadores al servicio del Municipio de San Pedro</c:v>
                </c:pt>
              </c:strCache>
            </c:strRef>
          </c:cat>
          <c:val>
            <c:numRef>
              <c:f>Hoja1!$B$2:$B$7</c:f>
              <c:numCache>
                <c:formatCode>General</c:formatCode>
                <c:ptCount val="6"/>
                <c:pt idx="0">
                  <c:v>78.11</c:v>
                </c:pt>
                <c:pt idx="1">
                  <c:v>21.33</c:v>
                </c:pt>
                <c:pt idx="2">
                  <c:v>24</c:v>
                </c:pt>
                <c:pt idx="3">
                  <c:v>90.21</c:v>
                </c:pt>
                <c:pt idx="4">
                  <c:v>92.24</c:v>
                </c:pt>
                <c:pt idx="5">
                  <c:v>55.81</c:v>
                </c:pt>
              </c:numCache>
            </c:numRef>
          </c:val>
          <c:smooth val="0"/>
          <c:extLst>
            <c:ext xmlns:c16="http://schemas.microsoft.com/office/drawing/2014/chart" uri="{C3380CC4-5D6E-409C-BE32-E72D297353CC}">
              <c16:uniqueId val="{00000003-C9AC-4DBC-AB5A-352A765BA528}"/>
            </c:ext>
          </c:extLst>
        </c:ser>
        <c:dLbls>
          <c:showLegendKey val="0"/>
          <c:showVal val="0"/>
          <c:showCatName val="0"/>
          <c:showSerName val="0"/>
          <c:showPercent val="0"/>
          <c:showBubbleSize val="0"/>
        </c:dLbls>
        <c:marker val="1"/>
        <c:smooth val="0"/>
        <c:axId val="-397129536"/>
        <c:axId val="-397126272"/>
      </c:lineChart>
      <c:catAx>
        <c:axId val="-39712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26272"/>
        <c:crosses val="autoZero"/>
        <c:auto val="1"/>
        <c:lblAlgn val="ctr"/>
        <c:lblOffset val="100"/>
        <c:noMultiLvlLbl val="0"/>
      </c:catAx>
      <c:valAx>
        <c:axId val="-397126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29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1"/>
              <c:layout>
                <c:manualLayout>
                  <c:x val="-5.8426026129071454E-2"/>
                  <c:y val="-0.2069507075036477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887-4A44-A3D0-9C60E86C021F}"/>
                </c:ext>
              </c:extLst>
            </c:dLbl>
            <c:dLbl>
              <c:idx val="2"/>
              <c:layout>
                <c:manualLayout>
                  <c:x val="-1.3747300265663809E-2"/>
                  <c:y val="6.711914837956137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887-4A44-A3D0-9C60E86C021F}"/>
                </c:ext>
              </c:extLst>
            </c:dLbl>
            <c:dLbl>
              <c:idx val="3"/>
              <c:layout>
                <c:manualLayout>
                  <c:x val="-0.12716252745739082"/>
                  <c:y val="-9.508546020437871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887-4A44-A3D0-9C60E86C021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Hoja1!$A$2:$A$6</c:f>
              <c:strCache>
                <c:ptCount val="5"/>
                <c:pt idx="0">
                  <c:v>CRIT</c:v>
                </c:pt>
                <c:pt idx="1">
                  <c:v>Teatro Nazas</c:v>
                </c:pt>
                <c:pt idx="2">
                  <c:v>Artesénica</c:v>
                </c:pt>
                <c:pt idx="3">
                  <c:v>Cluster</c:v>
                </c:pt>
                <c:pt idx="4">
                  <c:v>Arocena</c:v>
                </c:pt>
              </c:strCache>
            </c:strRef>
          </c:cat>
          <c:val>
            <c:numRef>
              <c:f>Hoja1!$B$2:$B$6</c:f>
              <c:numCache>
                <c:formatCode>General</c:formatCode>
                <c:ptCount val="5"/>
                <c:pt idx="0">
                  <c:v>100</c:v>
                </c:pt>
                <c:pt idx="1">
                  <c:v>3.85</c:v>
                </c:pt>
                <c:pt idx="2">
                  <c:v>56.78</c:v>
                </c:pt>
                <c:pt idx="3">
                  <c:v>71.73</c:v>
                </c:pt>
                <c:pt idx="4">
                  <c:v>80.14</c:v>
                </c:pt>
              </c:numCache>
            </c:numRef>
          </c:val>
          <c:smooth val="0"/>
          <c:extLst>
            <c:ext xmlns:c16="http://schemas.microsoft.com/office/drawing/2014/chart" uri="{C3380CC4-5D6E-409C-BE32-E72D297353CC}">
              <c16:uniqueId val="{00000003-3887-4A44-A3D0-9C60E86C021F}"/>
            </c:ext>
          </c:extLst>
        </c:ser>
        <c:dLbls>
          <c:showLegendKey val="0"/>
          <c:showVal val="0"/>
          <c:showCatName val="0"/>
          <c:showSerName val="0"/>
          <c:showPercent val="0"/>
          <c:showBubbleSize val="0"/>
        </c:dLbls>
        <c:marker val="1"/>
        <c:smooth val="0"/>
        <c:axId val="-397132800"/>
        <c:axId val="-397132256"/>
      </c:lineChart>
      <c:catAx>
        <c:axId val="-397132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32256"/>
        <c:crosses val="autoZero"/>
        <c:auto val="1"/>
        <c:lblAlgn val="ctr"/>
        <c:lblOffset val="100"/>
        <c:noMultiLvlLbl val="0"/>
      </c:catAx>
      <c:valAx>
        <c:axId val="-39713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328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Hoja1!$A$2:$A$3</c:f>
              <c:strCache>
                <c:ptCount val="2"/>
                <c:pt idx="0">
                  <c:v>Poder Judicial</c:v>
                </c:pt>
                <c:pt idx="1">
                  <c:v>Tribunal </c:v>
                </c:pt>
              </c:strCache>
            </c:strRef>
          </c:cat>
          <c:val>
            <c:numRef>
              <c:f>Hoja1!$B$2:$B$3</c:f>
              <c:numCache>
                <c:formatCode>General</c:formatCode>
                <c:ptCount val="2"/>
                <c:pt idx="0">
                  <c:v>99.26</c:v>
                </c:pt>
                <c:pt idx="1">
                  <c:v>99.38</c:v>
                </c:pt>
              </c:numCache>
            </c:numRef>
          </c:val>
          <c:smooth val="0"/>
          <c:extLst>
            <c:ext xmlns:c16="http://schemas.microsoft.com/office/drawing/2014/chart" uri="{C3380CC4-5D6E-409C-BE32-E72D297353CC}">
              <c16:uniqueId val="{00000000-A18E-493F-BCFF-069ADA18D158}"/>
            </c:ext>
          </c:extLst>
        </c:ser>
        <c:dLbls>
          <c:showLegendKey val="0"/>
          <c:showVal val="0"/>
          <c:showCatName val="0"/>
          <c:showSerName val="0"/>
          <c:showPercent val="0"/>
          <c:showBubbleSize val="0"/>
        </c:dLbls>
        <c:marker val="1"/>
        <c:smooth val="0"/>
        <c:axId val="-494198336"/>
        <c:axId val="-494195616"/>
      </c:lineChart>
      <c:catAx>
        <c:axId val="-494198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5616"/>
        <c:crosses val="autoZero"/>
        <c:auto val="1"/>
        <c:lblAlgn val="ctr"/>
        <c:lblOffset val="100"/>
        <c:noMultiLvlLbl val="0"/>
      </c:catAx>
      <c:valAx>
        <c:axId val="-494195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8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3.0988853501889593E-2"/>
                  <c:y val="8.25959517415267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A97-4546-8BBD-D1247B3DD5E8}"/>
                </c:ext>
              </c:extLst>
            </c:dLbl>
            <c:dLbl>
              <c:idx val="1"/>
              <c:layout>
                <c:manualLayout>
                  <c:x val="-5.8534501059124729E-2"/>
                  <c:y val="-4.646022285460876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A97-4546-8BBD-D1247B3DD5E8}"/>
                </c:ext>
              </c:extLst>
            </c:dLbl>
            <c:dLbl>
              <c:idx val="2"/>
              <c:layout>
                <c:manualLayout>
                  <c:x val="-6.5420912948433579E-2"/>
                  <c:y val="6.71092107899904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A97-4546-8BBD-D1247B3DD5E8}"/>
                </c:ext>
              </c:extLst>
            </c:dLbl>
            <c:dLbl>
              <c:idx val="3"/>
              <c:layout>
                <c:manualLayout>
                  <c:x val="-4.8204883225161602E-2"/>
                  <c:y val="5.16224698384541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A97-4546-8BBD-D1247B3DD5E8}"/>
                </c:ext>
              </c:extLst>
            </c:dLbl>
            <c:dLbl>
              <c:idx val="4"/>
              <c:layout>
                <c:manualLayout>
                  <c:x val="-8.2636942671705627E-2"/>
                  <c:y val="-5.162246983845418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0A97-4546-8BBD-D1247B3DD5E8}"/>
                </c:ext>
              </c:extLst>
            </c:dLbl>
            <c:dLbl>
              <c:idx val="5"/>
              <c:layout>
                <c:manualLayout>
                  <c:x val="-4.1318471335852751E-2"/>
                  <c:y val="9.80826926930629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0A97-4546-8BBD-D1247B3DD5E8}"/>
                </c:ext>
              </c:extLst>
            </c:dLbl>
            <c:dLbl>
              <c:idx val="6"/>
              <c:layout>
                <c:manualLayout>
                  <c:x val="-4.4761677280507145E-2"/>
                  <c:y val="-6.194696380614503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0A97-4546-8BBD-D1247B3DD5E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Secretaria de salud</c:v>
                </c:pt>
                <c:pt idx="1">
                  <c:v>Secretaria de economia</c:v>
                </c:pt>
                <c:pt idx="2">
                  <c:v>Sec. Desarrollo Rural</c:v>
                </c:pt>
                <c:pt idx="3">
                  <c:v>Despacho del titular</c:v>
                </c:pt>
                <c:pt idx="4">
                  <c:v>Sec. Infraestructura</c:v>
                </c:pt>
                <c:pt idx="5">
                  <c:v>Sec. Seguridad Pública</c:v>
                </c:pt>
                <c:pt idx="6">
                  <c:v>Sec. Trabajo</c:v>
                </c:pt>
              </c:strCache>
            </c:strRef>
          </c:cat>
          <c:val>
            <c:numRef>
              <c:f>Hoja1!$B$2:$B$8</c:f>
              <c:numCache>
                <c:formatCode>General</c:formatCode>
                <c:ptCount val="7"/>
                <c:pt idx="0">
                  <c:v>89.27</c:v>
                </c:pt>
                <c:pt idx="1">
                  <c:v>94.52</c:v>
                </c:pt>
                <c:pt idx="2">
                  <c:v>82.43</c:v>
                </c:pt>
                <c:pt idx="3">
                  <c:v>99.87</c:v>
                </c:pt>
                <c:pt idx="4">
                  <c:v>99.16</c:v>
                </c:pt>
                <c:pt idx="5">
                  <c:v>98.29</c:v>
                </c:pt>
                <c:pt idx="6">
                  <c:v>97.44</c:v>
                </c:pt>
              </c:numCache>
            </c:numRef>
          </c:val>
          <c:smooth val="0"/>
          <c:extLst>
            <c:ext xmlns:c16="http://schemas.microsoft.com/office/drawing/2014/chart" uri="{C3380CC4-5D6E-409C-BE32-E72D297353CC}">
              <c16:uniqueId val="{00000007-0A97-4546-8BBD-D1247B3DD5E8}"/>
            </c:ext>
          </c:extLst>
        </c:ser>
        <c:dLbls>
          <c:showLegendKey val="0"/>
          <c:showVal val="0"/>
          <c:showCatName val="0"/>
          <c:showSerName val="0"/>
          <c:showPercent val="0"/>
          <c:showBubbleSize val="0"/>
        </c:dLbls>
        <c:marker val="1"/>
        <c:smooth val="0"/>
        <c:axId val="-393645792"/>
        <c:axId val="-393648512"/>
      </c:lineChart>
      <c:catAx>
        <c:axId val="-39364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8512"/>
        <c:crosses val="autoZero"/>
        <c:auto val="1"/>
        <c:lblAlgn val="ctr"/>
        <c:lblOffset val="100"/>
        <c:noMultiLvlLbl val="0"/>
      </c:catAx>
      <c:valAx>
        <c:axId val="-393648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5792"/>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cat>
            <c:strRef>
              <c:f>Hoja1!$A$2:$A$8</c:f>
              <c:strCache>
                <c:ptCount val="7"/>
                <c:pt idx="0">
                  <c:v>Servicios de Salud</c:v>
                </c:pt>
                <c:pt idx="1">
                  <c:v>Junta Local de Conciliación y Arbitraje</c:v>
                </c:pt>
                <c:pt idx="2">
                  <c:v>Sistema para el Desarrollo Integral de la Familia (DIF)</c:v>
                </c:pt>
                <c:pt idx="3">
                  <c:v>Registro civil</c:v>
                </c:pt>
                <c:pt idx="4">
                  <c:v>Jefatura de la oficina del Ejecutivo</c:v>
                </c:pt>
                <c:pt idx="5">
                  <c:v>Periodico Oficial</c:v>
                </c:pt>
                <c:pt idx="6">
                  <c:v>Centro de Empoderamiento y Justicia de la Mujer</c:v>
                </c:pt>
              </c:strCache>
            </c:strRef>
          </c:cat>
          <c:val>
            <c:numRef>
              <c:f>Hoja1!$B$2:$B$8</c:f>
              <c:numCache>
                <c:formatCode>General</c:formatCode>
                <c:ptCount val="7"/>
                <c:pt idx="0">
                  <c:v>80.12</c:v>
                </c:pt>
                <c:pt idx="1">
                  <c:v>80.680000000000007</c:v>
                </c:pt>
                <c:pt idx="2">
                  <c:v>89.57</c:v>
                </c:pt>
                <c:pt idx="3">
                  <c:v>80.13</c:v>
                </c:pt>
                <c:pt idx="4">
                  <c:v>99.72</c:v>
                </c:pt>
                <c:pt idx="5">
                  <c:v>92.73</c:v>
                </c:pt>
                <c:pt idx="6">
                  <c:v>80.989999999999995</c:v>
                </c:pt>
              </c:numCache>
            </c:numRef>
          </c:val>
          <c:smooth val="0"/>
          <c:extLst>
            <c:ext xmlns:c16="http://schemas.microsoft.com/office/drawing/2014/chart" uri="{C3380CC4-5D6E-409C-BE32-E72D297353CC}">
              <c16:uniqueId val="{00000000-69FE-4AAB-BF9E-97D202EF19B0}"/>
            </c:ext>
          </c:extLst>
        </c:ser>
        <c:dLbls>
          <c:showLegendKey val="0"/>
          <c:showVal val="0"/>
          <c:showCatName val="0"/>
          <c:showSerName val="0"/>
          <c:showPercent val="0"/>
          <c:showBubbleSize val="0"/>
        </c:dLbls>
        <c:marker val="1"/>
        <c:smooth val="0"/>
        <c:axId val="-393646880"/>
        <c:axId val="-393646336"/>
      </c:lineChart>
      <c:catAx>
        <c:axId val="-393646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6336"/>
        <c:crosses val="autoZero"/>
        <c:auto val="1"/>
        <c:lblAlgn val="ctr"/>
        <c:lblOffset val="100"/>
        <c:noMultiLvlLbl val="0"/>
      </c:catAx>
      <c:valAx>
        <c:axId val="-393646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68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6"/>
              <c:layout>
                <c:manualLayout>
                  <c:x val="-9.5085451230736362E-2"/>
                  <c:y val="5.669921290777672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29C6-4A94-BA0B-C42AB7F7E41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UAC </c:v>
                </c:pt>
                <c:pt idx="1">
                  <c:v>Instituto Tecnologico de Estudios Superiores de la Región Carbonifera</c:v>
                </c:pt>
                <c:pt idx="2">
                  <c:v>UTT</c:v>
                </c:pt>
                <c:pt idx="3">
                  <c:v>Instituto Tecnológico Superior de San Pedro</c:v>
                </c:pt>
                <c:pt idx="4">
                  <c:v>Universidad Politécnica d la Región Laguna</c:v>
                </c:pt>
                <c:pt idx="5">
                  <c:v>Instituto Tecnológico Superior de Monclova</c:v>
                </c:pt>
                <c:pt idx="6">
                  <c:v>Universidad Tecnológica de la Región Centro de Coahuila</c:v>
                </c:pt>
              </c:strCache>
            </c:strRef>
          </c:cat>
          <c:val>
            <c:numRef>
              <c:f>Hoja1!$B$2:$B$8</c:f>
              <c:numCache>
                <c:formatCode>General</c:formatCode>
                <c:ptCount val="7"/>
                <c:pt idx="0">
                  <c:v>93.25</c:v>
                </c:pt>
                <c:pt idx="1">
                  <c:v>95.57</c:v>
                </c:pt>
                <c:pt idx="2">
                  <c:v>91.5</c:v>
                </c:pt>
                <c:pt idx="3">
                  <c:v>94.1</c:v>
                </c:pt>
                <c:pt idx="4">
                  <c:v>90.71</c:v>
                </c:pt>
                <c:pt idx="5">
                  <c:v>92.37</c:v>
                </c:pt>
                <c:pt idx="6">
                  <c:v>88.01</c:v>
                </c:pt>
              </c:numCache>
            </c:numRef>
          </c:val>
          <c:smooth val="0"/>
          <c:extLst>
            <c:ext xmlns:c16="http://schemas.microsoft.com/office/drawing/2014/chart" uri="{C3380CC4-5D6E-409C-BE32-E72D297353CC}">
              <c16:uniqueId val="{00000001-29C6-4A94-BA0B-C42AB7F7E411}"/>
            </c:ext>
          </c:extLst>
        </c:ser>
        <c:dLbls>
          <c:showLegendKey val="0"/>
          <c:showVal val="0"/>
          <c:showCatName val="0"/>
          <c:showSerName val="0"/>
          <c:showPercent val="0"/>
          <c:showBubbleSize val="0"/>
        </c:dLbls>
        <c:marker val="1"/>
        <c:smooth val="0"/>
        <c:axId val="-223288752"/>
        <c:axId val="-223287120"/>
      </c:lineChart>
      <c:catAx>
        <c:axId val="-22328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23287120"/>
        <c:crosses val="autoZero"/>
        <c:auto val="1"/>
        <c:lblAlgn val="ctr"/>
        <c:lblOffset val="100"/>
        <c:noMultiLvlLbl val="0"/>
      </c:catAx>
      <c:valAx>
        <c:axId val="-223287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223288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6.7980437692315709E-2"/>
                  <c:y val="0.1602268239889414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1ED-416A-BA48-52EC1B0421AA}"/>
                </c:ext>
              </c:extLst>
            </c:dLbl>
            <c:dLbl>
              <c:idx val="1"/>
              <c:layout>
                <c:manualLayout>
                  <c:x val="-0.11216772219232098"/>
                  <c:y val="-8.01134119944707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1ED-416A-BA48-52EC1B0421AA}"/>
                </c:ext>
              </c:extLst>
            </c:dLbl>
            <c:dLbl>
              <c:idx val="2"/>
              <c:layout>
                <c:manualLayout>
                  <c:x val="-5.4384350153852574E-2"/>
                  <c:y val="0.1388632474570825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1ED-416A-BA48-52EC1B0421AA}"/>
                </c:ext>
              </c:extLst>
            </c:dLbl>
            <c:dLbl>
              <c:idx val="3"/>
              <c:layout>
                <c:manualLayout>
                  <c:x val="-0.10876870030770522"/>
                  <c:y val="-4.806804719668243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1ED-416A-BA48-52EC1B0421AA}"/>
                </c:ext>
              </c:extLst>
            </c:dLbl>
            <c:dLbl>
              <c:idx val="4"/>
              <c:layout>
                <c:manualLayout>
                  <c:x val="-3.3990218846157859E-3"/>
                  <c:y val="-5.87498354626118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1ED-416A-BA48-52EC1B0421AA}"/>
                </c:ext>
              </c:extLst>
            </c:dLbl>
            <c:dLbl>
              <c:idx val="5"/>
              <c:layout>
                <c:manualLayout>
                  <c:x val="-0.12916283161539999"/>
                  <c:y val="5.87498354626118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1ED-416A-BA48-52EC1B0421AA}"/>
                </c:ext>
              </c:extLst>
            </c:dLbl>
            <c:dLbl>
              <c:idx val="6"/>
              <c:layout>
                <c:manualLayout>
                  <c:x val="0"/>
                  <c:y val="0.1121587767922589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1ED-416A-BA48-52EC1B0421A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Abasolo</c:v>
                </c:pt>
                <c:pt idx="1">
                  <c:v>Acuña</c:v>
                </c:pt>
                <c:pt idx="2">
                  <c:v>Allende </c:v>
                </c:pt>
                <c:pt idx="3">
                  <c:v>Arteaga</c:v>
                </c:pt>
                <c:pt idx="4">
                  <c:v>Candela</c:v>
                </c:pt>
                <c:pt idx="5">
                  <c:v>Castaños</c:v>
                </c:pt>
                <c:pt idx="6">
                  <c:v>Cuatrociénegas</c:v>
                </c:pt>
              </c:strCache>
            </c:strRef>
          </c:cat>
          <c:val>
            <c:numRef>
              <c:f>Hoja1!$B$2:$B$8</c:f>
              <c:numCache>
                <c:formatCode>General</c:formatCode>
                <c:ptCount val="7"/>
                <c:pt idx="0">
                  <c:v>58.83</c:v>
                </c:pt>
                <c:pt idx="1">
                  <c:v>83.52</c:v>
                </c:pt>
                <c:pt idx="2">
                  <c:v>77.010000000000005</c:v>
                </c:pt>
                <c:pt idx="3">
                  <c:v>89.96</c:v>
                </c:pt>
                <c:pt idx="4">
                  <c:v>65.87</c:v>
                </c:pt>
                <c:pt idx="5">
                  <c:v>45.19</c:v>
                </c:pt>
                <c:pt idx="6">
                  <c:v>96.66</c:v>
                </c:pt>
              </c:numCache>
            </c:numRef>
          </c:val>
          <c:smooth val="0"/>
          <c:extLst>
            <c:ext xmlns:c16="http://schemas.microsoft.com/office/drawing/2014/chart" uri="{C3380CC4-5D6E-409C-BE32-E72D297353CC}">
              <c16:uniqueId val="{00000007-71ED-416A-BA48-52EC1B0421AA}"/>
            </c:ext>
          </c:extLst>
        </c:ser>
        <c:dLbls>
          <c:showLegendKey val="0"/>
          <c:showVal val="0"/>
          <c:showCatName val="0"/>
          <c:showSerName val="0"/>
          <c:showPercent val="0"/>
          <c:showBubbleSize val="0"/>
        </c:dLbls>
        <c:marker val="1"/>
        <c:smooth val="0"/>
        <c:axId val="-494208672"/>
        <c:axId val="-494197792"/>
      </c:lineChart>
      <c:catAx>
        <c:axId val="-49420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197792"/>
        <c:crosses val="autoZero"/>
        <c:auto val="1"/>
        <c:lblAlgn val="ctr"/>
        <c:lblOffset val="100"/>
        <c:noMultiLvlLbl val="0"/>
      </c:catAx>
      <c:valAx>
        <c:axId val="-494197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494208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4.1634356539884912E-2"/>
                  <c:y val="0.1127292484514327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793-4146-9A42-3410532618B7}"/>
                </c:ext>
              </c:extLst>
            </c:dLbl>
            <c:dLbl>
              <c:idx val="1"/>
              <c:layout>
                <c:manualLayout>
                  <c:x val="6.405285621520751E-2"/>
                  <c:y val="-4.15318283768436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793-4146-9A42-3410532618B7}"/>
                </c:ext>
              </c:extLst>
            </c:dLbl>
            <c:dLbl>
              <c:idx val="2"/>
              <c:layout>
                <c:manualLayout>
                  <c:x val="-4.8039642161405632E-2"/>
                  <c:y val="5.93311833954909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793-4146-9A42-3410532618B7}"/>
                </c:ext>
              </c:extLst>
            </c:dLbl>
            <c:dLbl>
              <c:idx val="3"/>
              <c:layout>
                <c:manualLayout>
                  <c:x val="-3.2026428107603754E-3"/>
                  <c:y val="5.33980650559418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793-4146-9A42-3410532618B7}"/>
                </c:ext>
              </c:extLst>
            </c:dLbl>
            <c:dLbl>
              <c:idx val="4"/>
              <c:layout>
                <c:manualLayout>
                  <c:x val="-2.8823785296843381E-2"/>
                  <c:y val="-4.15318283768436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793-4146-9A42-3410532618B7}"/>
                </c:ext>
              </c:extLst>
            </c:dLbl>
            <c:dLbl>
              <c:idx val="5"/>
              <c:layout>
                <c:manualLayout>
                  <c:x val="1.2810571243041502E-2"/>
                  <c:y val="-9.49298934327854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793-4146-9A42-3410532618B7}"/>
                </c:ext>
              </c:extLst>
            </c:dLbl>
            <c:dLbl>
              <c:idx val="6"/>
              <c:layout>
                <c:manualLayout>
                  <c:x val="-4.1634356539884884E-2"/>
                  <c:y val="9.492989343278553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793-4146-9A42-3410532618B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ICAI</c:v>
                </c:pt>
                <c:pt idx="1">
                  <c:v>CDHEC</c:v>
                </c:pt>
                <c:pt idx="2">
                  <c:v>Tribunal Electoral</c:v>
                </c:pt>
                <c:pt idx="3">
                  <c:v>COCCAM</c:v>
                </c:pt>
                <c:pt idx="4">
                  <c:v>IEC</c:v>
                </c:pt>
                <c:pt idx="5">
                  <c:v>Tribunal de Justicia Administrativa</c:v>
                </c:pt>
                <c:pt idx="6">
                  <c:v>Fiscalía General </c:v>
                </c:pt>
              </c:strCache>
            </c:strRef>
          </c:cat>
          <c:val>
            <c:numRef>
              <c:f>Hoja1!$B$2:$B$8</c:f>
              <c:numCache>
                <c:formatCode>General</c:formatCode>
                <c:ptCount val="7"/>
                <c:pt idx="0">
                  <c:v>96.29</c:v>
                </c:pt>
                <c:pt idx="1">
                  <c:v>94.57</c:v>
                </c:pt>
                <c:pt idx="2">
                  <c:v>81.239999999999995</c:v>
                </c:pt>
                <c:pt idx="3">
                  <c:v>86.51</c:v>
                </c:pt>
                <c:pt idx="4">
                  <c:v>95.82</c:v>
                </c:pt>
                <c:pt idx="5">
                  <c:v>87.2</c:v>
                </c:pt>
                <c:pt idx="6">
                  <c:v>80.39</c:v>
                </c:pt>
              </c:numCache>
            </c:numRef>
          </c:val>
          <c:smooth val="0"/>
          <c:extLst>
            <c:ext xmlns:c16="http://schemas.microsoft.com/office/drawing/2014/chart" uri="{C3380CC4-5D6E-409C-BE32-E72D297353CC}">
              <c16:uniqueId val="{00000007-B793-4146-9A42-3410532618B7}"/>
            </c:ext>
          </c:extLst>
        </c:ser>
        <c:dLbls>
          <c:showLegendKey val="0"/>
          <c:showVal val="0"/>
          <c:showCatName val="0"/>
          <c:showSerName val="0"/>
          <c:showPercent val="0"/>
          <c:showBubbleSize val="0"/>
        </c:dLbls>
        <c:marker val="1"/>
        <c:smooth val="0"/>
        <c:axId val="-393649600"/>
        <c:axId val="-393645248"/>
      </c:lineChart>
      <c:catAx>
        <c:axId val="-393649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5248"/>
        <c:crosses val="autoZero"/>
        <c:auto val="1"/>
        <c:lblAlgn val="ctr"/>
        <c:lblOffset val="100"/>
        <c:noMultiLvlLbl val="0"/>
      </c:catAx>
      <c:valAx>
        <c:axId val="-393645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9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dLbls>
            <c:dLbl>
              <c:idx val="0"/>
              <c:layout>
                <c:manualLayout>
                  <c:x val="-2.7725852447161237E-2"/>
                  <c:y val="9.29003320143408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0FE-441B-984D-02E4F9E3FFEB}"/>
                </c:ext>
              </c:extLst>
            </c:dLbl>
            <c:dLbl>
              <c:idx val="1"/>
              <c:layout>
                <c:manualLayout>
                  <c:x val="-2.7725852447161237E-2"/>
                  <c:y val="9.836505742694909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0FE-441B-984D-02E4F9E3FFEB}"/>
                </c:ext>
              </c:extLst>
            </c:dLbl>
            <c:dLbl>
              <c:idx val="2"/>
              <c:layout>
                <c:manualLayout>
                  <c:x val="-5.8917436450217631E-2"/>
                  <c:y val="-8.7435606601732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0FE-441B-984D-02E4F9E3FFEB}"/>
                </c:ext>
              </c:extLst>
            </c:dLbl>
            <c:dLbl>
              <c:idx val="3"/>
              <c:layout>
                <c:manualLayout>
                  <c:x val="1.0397194667685464E-2"/>
                  <c:y val="-8.7435606601732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0FE-441B-984D-02E4F9E3FFEB}"/>
                </c:ext>
              </c:extLst>
            </c:dLbl>
            <c:dLbl>
              <c:idx val="4"/>
              <c:layout>
                <c:manualLayout>
                  <c:x val="-6.2383168006112912E-2"/>
                  <c:y val="8.743560660173253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0FE-441B-984D-02E4F9E3FFEB}"/>
                </c:ext>
              </c:extLst>
            </c:dLbl>
            <c:dLbl>
              <c:idx val="5"/>
              <c:layout>
                <c:manualLayout>
                  <c:x val="-6.5848899562007943E-2"/>
                  <c:y val="-0.1584770369656402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0FE-441B-984D-02E4F9E3FFE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UDC</c:v>
                </c:pt>
                <c:pt idx="1">
                  <c:v>PRI</c:v>
                </c:pt>
                <c:pt idx="2">
                  <c:v>PAN</c:v>
                </c:pt>
                <c:pt idx="3">
                  <c:v>PM</c:v>
                </c:pt>
                <c:pt idx="4">
                  <c:v>PRD</c:v>
                </c:pt>
                <c:pt idx="5">
                  <c:v>PVE</c:v>
                </c:pt>
              </c:strCache>
            </c:strRef>
          </c:cat>
          <c:val>
            <c:numRef>
              <c:f>Hoja1!$B$2:$B$7</c:f>
              <c:numCache>
                <c:formatCode>General</c:formatCode>
                <c:ptCount val="6"/>
                <c:pt idx="0">
                  <c:v>80.14</c:v>
                </c:pt>
                <c:pt idx="1">
                  <c:v>92.53</c:v>
                </c:pt>
                <c:pt idx="2">
                  <c:v>97.22</c:v>
                </c:pt>
                <c:pt idx="3">
                  <c:v>94.22</c:v>
                </c:pt>
                <c:pt idx="4">
                  <c:v>85.79</c:v>
                </c:pt>
                <c:pt idx="5">
                  <c:v>87.94</c:v>
                </c:pt>
              </c:numCache>
            </c:numRef>
          </c:val>
          <c:smooth val="0"/>
          <c:extLst>
            <c:ext xmlns:c16="http://schemas.microsoft.com/office/drawing/2014/chart" uri="{C3380CC4-5D6E-409C-BE32-E72D297353CC}">
              <c16:uniqueId val="{00000006-80FE-441B-984D-02E4F9E3FFEB}"/>
            </c:ext>
          </c:extLst>
        </c:ser>
        <c:dLbls>
          <c:showLegendKey val="0"/>
          <c:showVal val="0"/>
          <c:showCatName val="0"/>
          <c:showSerName val="0"/>
          <c:showPercent val="0"/>
          <c:showBubbleSize val="0"/>
        </c:dLbls>
        <c:marker val="1"/>
        <c:smooth val="0"/>
        <c:axId val="-393644704"/>
        <c:axId val="-393649056"/>
      </c:lineChart>
      <c:catAx>
        <c:axId val="-39364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9056"/>
        <c:crosses val="autoZero"/>
        <c:auto val="1"/>
        <c:lblAlgn val="ctr"/>
        <c:lblOffset val="100"/>
        <c:noMultiLvlLbl val="0"/>
      </c:catAx>
      <c:valAx>
        <c:axId val="-393649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47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Georgia" panose="02040502050405020303" pitchFamily="18" charset="0"/>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rgbClr val="D119AA"/>
                </a:solidFill>
              </a:ln>
              <a:effectLst/>
            </c:spPr>
          </c:marker>
          <c:cat>
            <c:strRef>
              <c:f>Hoja1!$A$2:$A$8</c:f>
              <c:strCache>
                <c:ptCount val="7"/>
                <c:pt idx="0">
                  <c:v>SIMAS Piedras Negras</c:v>
                </c:pt>
                <c:pt idx="1">
                  <c:v>SIMAS Monclova-Frontera </c:v>
                </c:pt>
                <c:pt idx="2">
                  <c:v>SIMAS Sabinas- San Juan de Sabinas- Múzquiz</c:v>
                </c:pt>
                <c:pt idx="3">
                  <c:v>SIMAS Torreón </c:v>
                </c:pt>
                <c:pt idx="4">
                  <c:v>SIMAS Sabinas</c:v>
                </c:pt>
                <c:pt idx="5">
                  <c:v>SIMAS Matamoros</c:v>
                </c:pt>
                <c:pt idx="6">
                  <c:v>Aguas de Saltillo</c:v>
                </c:pt>
              </c:strCache>
            </c:strRef>
          </c:cat>
          <c:val>
            <c:numRef>
              <c:f>Hoja1!$B$2:$B$8</c:f>
              <c:numCache>
                <c:formatCode>General</c:formatCode>
                <c:ptCount val="7"/>
                <c:pt idx="0">
                  <c:v>95.4</c:v>
                </c:pt>
                <c:pt idx="1">
                  <c:v>92.05</c:v>
                </c:pt>
                <c:pt idx="2">
                  <c:v>5.84</c:v>
                </c:pt>
                <c:pt idx="3">
                  <c:v>93.42</c:v>
                </c:pt>
                <c:pt idx="4">
                  <c:v>95.97</c:v>
                </c:pt>
                <c:pt idx="5">
                  <c:v>96.15</c:v>
                </c:pt>
                <c:pt idx="6">
                  <c:v>98.93</c:v>
                </c:pt>
              </c:numCache>
            </c:numRef>
          </c:val>
          <c:smooth val="0"/>
          <c:extLst>
            <c:ext xmlns:c16="http://schemas.microsoft.com/office/drawing/2014/chart" uri="{C3380CC4-5D6E-409C-BE32-E72D297353CC}">
              <c16:uniqueId val="{00000000-DB1A-492B-AE24-9D120DE05F51}"/>
            </c:ext>
          </c:extLst>
        </c:ser>
        <c:dLbls>
          <c:showLegendKey val="0"/>
          <c:showVal val="0"/>
          <c:showCatName val="0"/>
          <c:showSerName val="0"/>
          <c:showPercent val="0"/>
          <c:showBubbleSize val="0"/>
        </c:dLbls>
        <c:marker val="1"/>
        <c:smooth val="0"/>
        <c:axId val="-393644160"/>
        <c:axId val="-397130080"/>
      </c:lineChart>
      <c:catAx>
        <c:axId val="-39364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7130080"/>
        <c:crosses val="autoZero"/>
        <c:auto val="1"/>
        <c:lblAlgn val="ctr"/>
        <c:lblOffset val="100"/>
        <c:noMultiLvlLbl val="0"/>
      </c:catAx>
      <c:valAx>
        <c:axId val="-39713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3936441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82272137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6089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0502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718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169100" y="400050"/>
            <a:ext cx="7554900" cy="38424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533400" y="1440375"/>
            <a:ext cx="5041200" cy="3150600"/>
          </a:xfrm>
          <a:prstGeom prst="rect">
            <a:avLst/>
          </a:prstGeom>
          <a:ln w="114300" cap="flat" cmpd="sng">
            <a:solidFill>
              <a:srgbClr val="FF0000"/>
            </a:solidFill>
            <a:prstDash val="solid"/>
            <a:round/>
            <a:headEnd type="none" w="sm" len="sm"/>
            <a:tailEnd type="none" w="sm" len="sm"/>
          </a:ln>
        </p:spPr>
        <p:txBody>
          <a:bodyPr spcFirstLastPara="1" wrap="square" lIns="91425" tIns="91425" rIns="91425" bIns="91425" anchor="b" anchorCtr="0">
            <a:noAutofit/>
          </a:bodyPr>
          <a:lstStyle>
            <a:lvl1pPr lvl="0">
              <a:spcBef>
                <a:spcPts val="0"/>
              </a:spcBef>
              <a:spcAft>
                <a:spcPts val="0"/>
              </a:spcAft>
              <a:buClr>
                <a:srgbClr val="111111"/>
              </a:buClr>
              <a:buSzPts val="6000"/>
              <a:buNone/>
              <a:defRPr sz="6000">
                <a:solidFill>
                  <a:srgbClr val="111111"/>
                </a:solidFill>
              </a:defRPr>
            </a:lvl1pPr>
            <a:lvl2pPr lvl="1" algn="ctr">
              <a:spcBef>
                <a:spcPts val="0"/>
              </a:spcBef>
              <a:spcAft>
                <a:spcPts val="0"/>
              </a:spcAft>
              <a:buClr>
                <a:srgbClr val="111111"/>
              </a:buClr>
              <a:buSzPts val="6000"/>
              <a:buNone/>
              <a:defRPr sz="6000">
                <a:solidFill>
                  <a:srgbClr val="111111"/>
                </a:solidFill>
              </a:defRPr>
            </a:lvl2pPr>
            <a:lvl3pPr lvl="2" algn="ctr">
              <a:spcBef>
                <a:spcPts val="0"/>
              </a:spcBef>
              <a:spcAft>
                <a:spcPts val="0"/>
              </a:spcAft>
              <a:buClr>
                <a:srgbClr val="111111"/>
              </a:buClr>
              <a:buSzPts val="6000"/>
              <a:buNone/>
              <a:defRPr sz="6000">
                <a:solidFill>
                  <a:srgbClr val="111111"/>
                </a:solidFill>
              </a:defRPr>
            </a:lvl3pPr>
            <a:lvl4pPr lvl="3" algn="ctr">
              <a:spcBef>
                <a:spcPts val="0"/>
              </a:spcBef>
              <a:spcAft>
                <a:spcPts val="0"/>
              </a:spcAft>
              <a:buClr>
                <a:srgbClr val="111111"/>
              </a:buClr>
              <a:buSzPts val="6000"/>
              <a:buNone/>
              <a:defRPr sz="6000">
                <a:solidFill>
                  <a:srgbClr val="111111"/>
                </a:solidFill>
              </a:defRPr>
            </a:lvl4pPr>
            <a:lvl5pPr lvl="4" algn="ctr">
              <a:spcBef>
                <a:spcPts val="0"/>
              </a:spcBef>
              <a:spcAft>
                <a:spcPts val="0"/>
              </a:spcAft>
              <a:buClr>
                <a:srgbClr val="111111"/>
              </a:buClr>
              <a:buSzPts val="6000"/>
              <a:buNone/>
              <a:defRPr sz="6000">
                <a:solidFill>
                  <a:srgbClr val="111111"/>
                </a:solidFill>
              </a:defRPr>
            </a:lvl5pPr>
            <a:lvl6pPr lvl="5" algn="ctr">
              <a:spcBef>
                <a:spcPts val="0"/>
              </a:spcBef>
              <a:spcAft>
                <a:spcPts val="0"/>
              </a:spcAft>
              <a:buClr>
                <a:srgbClr val="111111"/>
              </a:buClr>
              <a:buSzPts val="6000"/>
              <a:buNone/>
              <a:defRPr sz="6000">
                <a:solidFill>
                  <a:srgbClr val="111111"/>
                </a:solidFill>
              </a:defRPr>
            </a:lvl6pPr>
            <a:lvl7pPr lvl="6" algn="ctr">
              <a:spcBef>
                <a:spcPts val="0"/>
              </a:spcBef>
              <a:spcAft>
                <a:spcPts val="0"/>
              </a:spcAft>
              <a:buClr>
                <a:srgbClr val="111111"/>
              </a:buClr>
              <a:buSzPts val="6000"/>
              <a:buNone/>
              <a:defRPr sz="6000">
                <a:solidFill>
                  <a:srgbClr val="111111"/>
                </a:solidFill>
              </a:defRPr>
            </a:lvl7pPr>
            <a:lvl8pPr lvl="7" algn="ctr">
              <a:spcBef>
                <a:spcPts val="0"/>
              </a:spcBef>
              <a:spcAft>
                <a:spcPts val="0"/>
              </a:spcAft>
              <a:buClr>
                <a:srgbClr val="111111"/>
              </a:buClr>
              <a:buSzPts val="6000"/>
              <a:buNone/>
              <a:defRPr sz="6000">
                <a:solidFill>
                  <a:srgbClr val="111111"/>
                </a:solidFill>
              </a:defRPr>
            </a:lvl8pPr>
            <a:lvl9pPr lvl="8" algn="ctr">
              <a:spcBef>
                <a:spcPts val="0"/>
              </a:spcBef>
              <a:spcAft>
                <a:spcPts val="0"/>
              </a:spcAft>
              <a:buClr>
                <a:srgbClr val="111111"/>
              </a:buClr>
              <a:buSzPts val="6000"/>
              <a:buNone/>
              <a:defRPr sz="6000">
                <a:solidFill>
                  <a:srgbClr val="11111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sp>
        <p:nvSpPr>
          <p:cNvPr id="24" name="Google Shape;24;p5"/>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6" name="Google Shape;26;p5"/>
          <p:cNvSpPr txBox="1">
            <a:spLocks noGrp="1"/>
          </p:cNvSpPr>
          <p:nvPr>
            <p:ph type="body" idx="1"/>
          </p:nvPr>
        </p:nvSpPr>
        <p:spPr>
          <a:xfrm>
            <a:off x="3203050" y="1132549"/>
            <a:ext cx="5185200" cy="32658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8"/>
        <p:cNvGrpSpPr/>
        <p:nvPr/>
      </p:nvGrpSpPr>
      <p:grpSpPr>
        <a:xfrm>
          <a:off x="0" y="0"/>
          <a:ext cx="0" cy="0"/>
          <a:chOff x="0" y="0"/>
          <a:chExt cx="0" cy="0"/>
        </a:xfrm>
      </p:grpSpPr>
      <p:sp>
        <p:nvSpPr>
          <p:cNvPr id="29" name="Google Shape;29;p6"/>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6"/>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1" name="Google Shape;31;p6"/>
          <p:cNvSpPr txBox="1">
            <a:spLocks noGrp="1"/>
          </p:cNvSpPr>
          <p:nvPr>
            <p:ph type="body" idx="1"/>
          </p:nvPr>
        </p:nvSpPr>
        <p:spPr>
          <a:xfrm>
            <a:off x="3012775" y="1052499"/>
            <a:ext cx="2597400" cy="32439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body" idx="2"/>
          </p:nvPr>
        </p:nvSpPr>
        <p:spPr>
          <a:xfrm>
            <a:off x="5766774" y="1052499"/>
            <a:ext cx="2597400" cy="32439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3" name="Google Shape;33;p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44" name="Google Shape;44;p8"/>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552450"/>
            <a:ext cx="2106600" cy="1257600"/>
          </a:xfrm>
          <a:prstGeom prst="rect">
            <a:avLst/>
          </a:prstGeom>
          <a:noFill/>
          <a:ln w="76200" cap="flat" cmpd="sng">
            <a:solidFill>
              <a:schemeClr val="accent1"/>
            </a:solidFill>
            <a:prstDash val="solid"/>
            <a:miter lim="8000"/>
            <a:headEnd type="none" w="sm" len="sm"/>
            <a:tailEnd type="none" w="sm" len="sm"/>
          </a:ln>
        </p:spPr>
        <p:txBody>
          <a:bodyPr spcFirstLastPara="1" wrap="square" lIns="91425" tIns="91425" rIns="91425" bIns="91425" anchor="t" anchorCtr="0">
            <a:noAutofit/>
          </a:bodyPr>
          <a:lstStyle>
            <a:lvl1pPr lvl="0">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1pPr>
            <a:lvl2pPr lvl="1">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2pPr>
            <a:lvl3pPr lvl="2">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3pPr>
            <a:lvl4pPr lvl="3">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4pPr>
            <a:lvl5pPr lvl="4">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5pPr>
            <a:lvl6pPr lvl="5">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6pPr>
            <a:lvl7pPr lvl="6">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7pPr>
            <a:lvl8pPr lvl="7">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8pPr>
            <a:lvl9pPr lvl="8">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203050" y="1132549"/>
            <a:ext cx="5185200" cy="3265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999999"/>
              </a:buClr>
              <a:buSzPts val="2400"/>
              <a:buFont typeface="Georgia"/>
              <a:buChar char="□"/>
              <a:defRPr sz="2400">
                <a:solidFill>
                  <a:srgbClr val="111111"/>
                </a:solidFill>
                <a:latin typeface="Georgia"/>
                <a:ea typeface="Georgia"/>
                <a:cs typeface="Georgia"/>
                <a:sym typeface="Georgia"/>
              </a:defRPr>
            </a:lvl1pPr>
            <a:lvl2pPr marL="914400" lvl="1"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2pPr>
            <a:lvl3pPr marL="1371600" lvl="2"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3pPr>
            <a:lvl4pPr marL="1828800" lvl="3"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4pPr>
            <a:lvl5pPr marL="2286000" lvl="4"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5pPr>
            <a:lvl6pPr marL="2743200" lvl="5"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6pPr>
            <a:lvl7pPr marL="3200400" lvl="6"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7pPr>
            <a:lvl8pPr marL="3657600" lvl="7"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8pPr>
            <a:lvl9pPr marL="4114800" lvl="8"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9pPr>
          </a:lstStyle>
          <a:p>
            <a:endParaRPr/>
          </a:p>
        </p:txBody>
      </p:sp>
      <p:sp>
        <p:nvSpPr>
          <p:cNvPr id="8" name="Google Shape;8;p1"/>
          <p:cNvSpPr txBox="1">
            <a:spLocks noGrp="1"/>
          </p:cNvSpPr>
          <p:nvPr>
            <p:ph type="sldNum" idx="12"/>
          </p:nvPr>
        </p:nvSpPr>
        <p:spPr>
          <a:xfrm>
            <a:off x="76209" y="4698864"/>
            <a:ext cx="548700" cy="393600"/>
          </a:xfrm>
          <a:prstGeom prst="rect">
            <a:avLst/>
          </a:prstGeom>
          <a:noFill/>
          <a:ln>
            <a:noFill/>
          </a:ln>
        </p:spPr>
        <p:txBody>
          <a:bodyPr spcFirstLastPara="1" wrap="square" lIns="91425" tIns="91425" rIns="91425" bIns="91425" anchor="t" anchorCtr="0">
            <a:noAutofit/>
          </a:bodyPr>
          <a:lstStyle>
            <a:lvl1pPr lvl="0">
              <a:buNone/>
              <a:defRPr sz="1300">
                <a:solidFill>
                  <a:srgbClr val="B7B7B7"/>
                </a:solidFill>
                <a:latin typeface="Roboto Slab"/>
                <a:ea typeface="Roboto Slab"/>
                <a:cs typeface="Roboto Slab"/>
                <a:sym typeface="Roboto Slab"/>
              </a:defRPr>
            </a:lvl1pPr>
            <a:lvl2pPr lvl="1">
              <a:buNone/>
              <a:defRPr sz="1300">
                <a:solidFill>
                  <a:srgbClr val="B7B7B7"/>
                </a:solidFill>
                <a:latin typeface="Roboto Slab"/>
                <a:ea typeface="Roboto Slab"/>
                <a:cs typeface="Roboto Slab"/>
                <a:sym typeface="Roboto Slab"/>
              </a:defRPr>
            </a:lvl2pPr>
            <a:lvl3pPr lvl="2">
              <a:buNone/>
              <a:defRPr sz="1300">
                <a:solidFill>
                  <a:srgbClr val="B7B7B7"/>
                </a:solidFill>
                <a:latin typeface="Roboto Slab"/>
                <a:ea typeface="Roboto Slab"/>
                <a:cs typeface="Roboto Slab"/>
                <a:sym typeface="Roboto Slab"/>
              </a:defRPr>
            </a:lvl3pPr>
            <a:lvl4pPr lvl="3">
              <a:buNone/>
              <a:defRPr sz="1300">
                <a:solidFill>
                  <a:srgbClr val="B7B7B7"/>
                </a:solidFill>
                <a:latin typeface="Roboto Slab"/>
                <a:ea typeface="Roboto Slab"/>
                <a:cs typeface="Roboto Slab"/>
                <a:sym typeface="Roboto Slab"/>
              </a:defRPr>
            </a:lvl4pPr>
            <a:lvl5pPr lvl="4">
              <a:buNone/>
              <a:defRPr sz="1300">
                <a:solidFill>
                  <a:srgbClr val="B7B7B7"/>
                </a:solidFill>
                <a:latin typeface="Roboto Slab"/>
                <a:ea typeface="Roboto Slab"/>
                <a:cs typeface="Roboto Slab"/>
                <a:sym typeface="Roboto Slab"/>
              </a:defRPr>
            </a:lvl5pPr>
            <a:lvl6pPr lvl="5">
              <a:buNone/>
              <a:defRPr sz="1300">
                <a:solidFill>
                  <a:srgbClr val="B7B7B7"/>
                </a:solidFill>
                <a:latin typeface="Roboto Slab"/>
                <a:ea typeface="Roboto Slab"/>
                <a:cs typeface="Roboto Slab"/>
                <a:sym typeface="Roboto Slab"/>
              </a:defRPr>
            </a:lvl6pPr>
            <a:lvl7pPr lvl="6">
              <a:buNone/>
              <a:defRPr sz="1300">
                <a:solidFill>
                  <a:srgbClr val="B7B7B7"/>
                </a:solidFill>
                <a:latin typeface="Roboto Slab"/>
                <a:ea typeface="Roboto Slab"/>
                <a:cs typeface="Roboto Slab"/>
                <a:sym typeface="Roboto Slab"/>
              </a:defRPr>
            </a:lvl7pPr>
            <a:lvl8pPr lvl="7">
              <a:buNone/>
              <a:defRPr sz="1300">
                <a:solidFill>
                  <a:srgbClr val="B7B7B7"/>
                </a:solidFill>
                <a:latin typeface="Roboto Slab"/>
                <a:ea typeface="Roboto Slab"/>
                <a:cs typeface="Roboto Slab"/>
                <a:sym typeface="Roboto Slab"/>
              </a:defRPr>
            </a:lvl8pPr>
            <a:lvl9pPr lvl="8">
              <a:buNone/>
              <a:defRPr sz="1300">
                <a:solidFill>
                  <a:srgbClr val="B7B7B7"/>
                </a:solidFill>
                <a:latin typeface="Roboto Slab"/>
                <a:ea typeface="Roboto Slab"/>
                <a:cs typeface="Roboto Slab"/>
                <a:sym typeface="Roboto Slab"/>
              </a:defRPr>
            </a:lvl9pPr>
          </a:lstStyle>
          <a:p>
            <a:pPr marL="0" lvl="0" indent="0" algn="l" rtl="0">
              <a:spcBef>
                <a:spcPts val="0"/>
              </a:spcBef>
              <a:spcAft>
                <a:spcPts val="0"/>
              </a:spcAft>
              <a:buNone/>
            </a:pPr>
            <a:fld id="{00000000-1234-1234-1234-123412341234}" type="slidenum">
              <a:rPr lang="en"/>
              <a:t>‹Nº›</a:t>
            </a:fld>
            <a:endParaRPr/>
          </a:p>
        </p:txBody>
      </p:sp>
    </p:spTree>
  </p:cSld>
  <p:clrMap bg1="lt1" tx1="dk1" bg2="lt2" tx2="dk2" accent1="accent1" accent2="accent2" accent3="accent3" accent4="accent4" accent5="accent5" accent6="accent6" hlink="hlink" folHlink="folHlink"/>
  <p:sldLayoutIdLst>
    <p:sldLayoutId id="2147483648" r:id="rId1"/>
    <p:sldLayoutId id="2147483651" r:id="rId2"/>
    <p:sldLayoutId id="2147483652" r:id="rId3"/>
    <p:sldLayoutId id="2147483654"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1"/>
          <p:cNvSpPr txBox="1">
            <a:spLocks noGrp="1"/>
          </p:cNvSpPr>
          <p:nvPr>
            <p:ph type="ctrTitle"/>
          </p:nvPr>
        </p:nvSpPr>
        <p:spPr>
          <a:xfrm>
            <a:off x="1171254" y="472611"/>
            <a:ext cx="7500135" cy="3647326"/>
          </a:xfrm>
          <a:prstGeom prst="rect">
            <a:avLst/>
          </a:prstGeom>
          <a:ln>
            <a:solidFill>
              <a:srgbClr val="D119AA"/>
            </a:solidFill>
          </a:ln>
        </p:spPr>
        <p:txBody>
          <a:bodyPr spcFirstLastPara="1" wrap="square" lIns="91425" tIns="91425" rIns="91425" bIns="91425" anchor="b" anchorCtr="0">
            <a:noAutofit/>
          </a:bodyPr>
          <a:lstStyle/>
          <a:p>
            <a:pPr marL="0" lvl="0" indent="0" algn="ctr" rtl="0">
              <a:spcBef>
                <a:spcPts val="0"/>
              </a:spcBef>
              <a:spcAft>
                <a:spcPts val="0"/>
              </a:spcAft>
              <a:buNone/>
            </a:pPr>
            <a:r>
              <a:rPr lang="es-MX" sz="2000" dirty="0" smtClean="0">
                <a:latin typeface="Georgia" panose="02040502050405020303" pitchFamily="18" charset="0"/>
              </a:rPr>
              <a:t>Evaluación de la Plataforma Nacional de Transparencia del Estado de Coahuila de Zaragoza</a:t>
            </a:r>
            <a:br>
              <a:rPr lang="es-MX" sz="2000" dirty="0" smtClean="0">
                <a:latin typeface="Georgia" panose="02040502050405020303" pitchFamily="18" charset="0"/>
              </a:rPr>
            </a:br>
            <a:r>
              <a:rPr lang="es-MX" sz="2000" dirty="0" smtClean="0">
                <a:latin typeface="Georgia" panose="02040502050405020303" pitchFamily="18" charset="0"/>
              </a:rPr>
              <a:t>Ejercicio </a:t>
            </a:r>
            <a:r>
              <a:rPr lang="es-MX" sz="2000" dirty="0" smtClean="0">
                <a:latin typeface="Georgia" panose="02040502050405020303" pitchFamily="18" charset="0"/>
              </a:rPr>
              <a:t>2019</a:t>
            </a:r>
            <a:br>
              <a:rPr lang="es-MX" sz="2000" dirty="0" smtClean="0">
                <a:latin typeface="Georgia" panose="02040502050405020303" pitchFamily="18" charset="0"/>
              </a:rPr>
            </a:br>
            <a:r>
              <a:rPr lang="es-MX" sz="2000" dirty="0" smtClean="0">
                <a:latin typeface="Georgia" panose="02040502050405020303" pitchFamily="18" charset="0"/>
              </a:rPr>
              <a:t>(Primer Trimestre</a:t>
            </a:r>
            <a:r>
              <a:rPr lang="es-MX" sz="2000" dirty="0" smtClean="0">
                <a:latin typeface="Georgia" panose="02040502050405020303" pitchFamily="18" charset="0"/>
              </a:rPr>
              <a:t>)</a:t>
            </a:r>
            <a:br>
              <a:rPr lang="es-MX" sz="2000" dirty="0" smtClean="0">
                <a:latin typeface="Georgia" panose="02040502050405020303" pitchFamily="18" charset="0"/>
              </a:rPr>
            </a:br>
            <a:r>
              <a:rPr lang="es-MX" sz="2000" dirty="0" smtClean="0">
                <a:latin typeface="Georgia" panose="02040502050405020303" pitchFamily="18" charset="0"/>
              </a:rPr>
              <a:t/>
            </a:r>
            <a:br>
              <a:rPr lang="es-MX" sz="2000" dirty="0" smtClean="0">
                <a:latin typeface="Georgia" panose="02040502050405020303" pitchFamily="18" charset="0"/>
              </a:rPr>
            </a:br>
            <a:r>
              <a:rPr lang="es-MX" sz="2400" dirty="0" smtClean="0">
                <a:latin typeface="Georgia" panose="02040502050405020303" pitchFamily="18" charset="0"/>
              </a:rPr>
              <a:t/>
            </a:r>
            <a:br>
              <a:rPr lang="es-MX" sz="2400" dirty="0" smtClean="0">
                <a:latin typeface="Georgia" panose="02040502050405020303" pitchFamily="18" charset="0"/>
              </a:rPr>
            </a:br>
            <a:r>
              <a:rPr lang="es-MX" sz="1400" dirty="0" smtClean="0">
                <a:latin typeface="Georgia" panose="02040502050405020303" pitchFamily="18" charset="0"/>
              </a:rPr>
              <a:t>Subdirección de Evaluación del ICAI</a:t>
            </a:r>
            <a:br>
              <a:rPr lang="es-MX" sz="1400" dirty="0" smtClean="0">
                <a:latin typeface="Georgia" panose="02040502050405020303" pitchFamily="18" charset="0"/>
              </a:rPr>
            </a:br>
            <a:r>
              <a:rPr lang="es-MX" sz="1400" dirty="0" smtClean="0">
                <a:latin typeface="Georgia" panose="02040502050405020303" pitchFamily="18" charset="0"/>
              </a:rPr>
              <a:t>M.C. Gabriela Guillermo Arriaga</a:t>
            </a:r>
            <a:endParaRPr sz="1400" dirty="0">
              <a:latin typeface="Georgia" panose="02040502050405020303" pitchFamily="18" charset="0"/>
            </a:endParaRPr>
          </a:p>
        </p:txBody>
      </p:sp>
      <p:pic>
        <p:nvPicPr>
          <p:cNvPr id="3" name="Imagen 2"/>
          <p:cNvPicPr>
            <a:picLocks noChangeAspect="1"/>
          </p:cNvPicPr>
          <p:nvPr/>
        </p:nvPicPr>
        <p:blipFill>
          <a:blip r:embed="rId3"/>
          <a:stretch>
            <a:fillRect/>
          </a:stretch>
        </p:blipFill>
        <p:spPr>
          <a:xfrm>
            <a:off x="3924113" y="625552"/>
            <a:ext cx="1706125" cy="76667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32043" y="100388"/>
            <a:ext cx="7326330" cy="598255"/>
          </a:xfrm>
          <a:ln>
            <a:solidFill>
              <a:srgbClr val="D119AA"/>
            </a:solidFill>
          </a:ln>
        </p:spPr>
        <p:txBody>
          <a:bodyPr/>
          <a:lstStyle/>
          <a:p>
            <a:r>
              <a:rPr lang="es-MX" dirty="0" smtClean="0">
                <a:solidFill>
                  <a:schemeClr val="tx1"/>
                </a:solidFill>
                <a:latin typeface="Georgia" panose="02040502050405020303" pitchFamily="18" charset="0"/>
              </a:rPr>
              <a:t>Poder Judicial 				99.32%</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10</a:t>
            </a:fld>
            <a:endParaRPr lang="es-MX"/>
          </a:p>
        </p:txBody>
      </p:sp>
      <p:graphicFrame>
        <p:nvGraphicFramePr>
          <p:cNvPr id="7" name="Google Shape;157;p23"/>
          <p:cNvGraphicFramePr/>
          <p:nvPr>
            <p:extLst>
              <p:ext uri="{D42A27DB-BD31-4B8C-83A1-F6EECF244321}">
                <p14:modId xmlns:p14="http://schemas.microsoft.com/office/powerpoint/2010/main" val="510938161"/>
              </p:ext>
            </p:extLst>
          </p:nvPr>
        </p:nvGraphicFramePr>
        <p:xfrm>
          <a:off x="1232042" y="1216396"/>
          <a:ext cx="2692685" cy="2204203"/>
        </p:xfrm>
        <a:graphic>
          <a:graphicData uri="http://schemas.openxmlformats.org/drawingml/2006/table">
            <a:tbl>
              <a:tblPr>
                <a:tableStyleId>{8799B23B-EC83-4686-B30A-512413B5E67A}</a:tableStyleId>
              </a:tblPr>
              <a:tblGrid>
                <a:gridCol w="1633360">
                  <a:extLst>
                    <a:ext uri="{9D8B030D-6E8A-4147-A177-3AD203B41FA5}">
                      <a16:colId xmlns:a16="http://schemas.microsoft.com/office/drawing/2014/main" val="20000"/>
                    </a:ext>
                  </a:extLst>
                </a:gridCol>
                <a:gridCol w="1059325">
                  <a:extLst>
                    <a:ext uri="{9D8B030D-6E8A-4147-A177-3AD203B41FA5}">
                      <a16:colId xmlns:a16="http://schemas.microsoft.com/office/drawing/2014/main" val="20001"/>
                    </a:ext>
                  </a:extLst>
                </a:gridCol>
              </a:tblGrid>
              <a:tr h="621319">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Primer</a:t>
                      </a:r>
                      <a:r>
                        <a:rPr lang="es-MX" sz="1100" b="1" baseline="0" dirty="0" smtClean="0">
                          <a:solidFill>
                            <a:schemeClr val="bg1"/>
                          </a:solidFill>
                          <a:latin typeface="Georgia" panose="02040502050405020303" pitchFamily="18" charset="0"/>
                          <a:sym typeface="Georgia"/>
                        </a:rPr>
                        <a:t> Trimestre 2019</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588783">
                <a:tc>
                  <a:txBody>
                    <a:bodyPr/>
                    <a:lstStyle/>
                    <a:p>
                      <a:pPr marL="0" lvl="0" indent="0" algn="r" rtl="0">
                        <a:spcBef>
                          <a:spcPts val="0"/>
                        </a:spcBef>
                        <a:spcAft>
                          <a:spcPts val="0"/>
                        </a:spcAft>
                        <a:buNone/>
                      </a:pPr>
                      <a:r>
                        <a:rPr lang="es-MX" sz="1100" dirty="0" smtClean="0">
                          <a:latin typeface="Georgia" panose="02040502050405020303" pitchFamily="18" charset="0"/>
                          <a:sym typeface="Georgia"/>
                        </a:rPr>
                        <a:t>Poder</a:t>
                      </a:r>
                      <a:r>
                        <a:rPr lang="es-MX" sz="1100" baseline="0" dirty="0" smtClean="0">
                          <a:latin typeface="Georgia" panose="02040502050405020303" pitchFamily="18" charset="0"/>
                          <a:sym typeface="Georgia"/>
                        </a:rPr>
                        <a:t> Judicial del Estado</a:t>
                      </a:r>
                      <a:endParaRPr sz="1100" i="1" dirty="0">
                        <a:latin typeface="Georgia" panose="02040502050405020303" pitchFamily="18" charset="0"/>
                        <a:ea typeface="Georgia"/>
                        <a:cs typeface="Georgia"/>
                        <a:sym typeface="Georgia"/>
                      </a:endParaRPr>
                    </a:p>
                  </a:txBody>
                  <a:tcPr marL="91425" marR="91425" marT="68575" marB="68575" anchor="ctr"/>
                </a:tc>
                <a:tc>
                  <a:txBody>
                    <a:bodyPr/>
                    <a:lstStyle/>
                    <a:p>
                      <a:pPr marL="0" lvl="0" indent="0" algn="ctr" rtl="0">
                        <a:spcBef>
                          <a:spcPts val="0"/>
                        </a:spcBef>
                        <a:spcAft>
                          <a:spcPts val="0"/>
                        </a:spcAft>
                        <a:buNone/>
                      </a:pPr>
                      <a:r>
                        <a:rPr lang="es-MX" sz="1400" dirty="0" smtClean="0">
                          <a:latin typeface="Georgia" panose="02040502050405020303" pitchFamily="18" charset="0"/>
                          <a:sym typeface="Roboto Slab"/>
                        </a:rPr>
                        <a:t>99.26%</a:t>
                      </a:r>
                      <a:endParaRPr sz="1400" dirty="0">
                        <a:latin typeface="Georgia" panose="02040502050405020303" pitchFamily="18" charset="0"/>
                        <a:ea typeface="Roboto Slab"/>
                        <a:cs typeface="Roboto Slab"/>
                        <a:sym typeface="Roboto Slab"/>
                      </a:endParaRPr>
                    </a:p>
                  </a:txBody>
                  <a:tcPr marL="91425" marR="91425" marT="68575" marB="68575" anchor="ctr"/>
                </a:tc>
                <a:extLst>
                  <a:ext uri="{0D108BD9-81ED-4DB2-BD59-A6C34878D82A}">
                    <a16:rowId xmlns:a16="http://schemas.microsoft.com/office/drawing/2014/main" val="10001"/>
                  </a:ext>
                </a:extLst>
              </a:tr>
              <a:tr h="946777">
                <a:tc>
                  <a:txBody>
                    <a:bodyPr/>
                    <a:lstStyle/>
                    <a:p>
                      <a:pPr marL="0" lvl="0" indent="0" algn="r" rtl="0">
                        <a:spcBef>
                          <a:spcPts val="0"/>
                        </a:spcBef>
                        <a:spcAft>
                          <a:spcPts val="0"/>
                        </a:spcAft>
                        <a:buNone/>
                      </a:pPr>
                      <a:r>
                        <a:rPr lang="es-MX" sz="1100" dirty="0" smtClean="0">
                          <a:latin typeface="Georgia" panose="02040502050405020303" pitchFamily="18" charset="0"/>
                          <a:sym typeface="Georgia"/>
                        </a:rPr>
                        <a:t>Tribunal</a:t>
                      </a:r>
                      <a:r>
                        <a:rPr lang="es-MX" sz="1100" baseline="0" dirty="0" smtClean="0">
                          <a:latin typeface="Georgia" panose="02040502050405020303" pitchFamily="18" charset="0"/>
                          <a:sym typeface="Georgia"/>
                        </a:rPr>
                        <a:t> de Conciliación y Arbitraje del Poder Judicial de Estado de Coahuila</a:t>
                      </a:r>
                      <a:endParaRPr lang="es-MX" sz="1100" i="1" dirty="0" smtClean="0">
                        <a:latin typeface="Georgia" panose="02040502050405020303" pitchFamily="18" charset="0"/>
                        <a:ea typeface="Georgia"/>
                        <a:cs typeface="Georgia"/>
                        <a:sym typeface="Georgia"/>
                      </a:endParaRPr>
                    </a:p>
                  </a:txBody>
                  <a:tcPr marL="91425" marR="91425" marT="68575" marB="68575" anchor="ctr"/>
                </a:tc>
                <a:tc>
                  <a:txBody>
                    <a:bodyPr/>
                    <a:lstStyle/>
                    <a:p>
                      <a:pPr marL="0" lvl="0" indent="0" algn="ctr" rtl="0">
                        <a:spcBef>
                          <a:spcPts val="0"/>
                        </a:spcBef>
                        <a:spcAft>
                          <a:spcPts val="0"/>
                        </a:spcAft>
                        <a:buNone/>
                      </a:pPr>
                      <a:r>
                        <a:rPr lang="es-MX" sz="1400" dirty="0" smtClean="0">
                          <a:latin typeface="Georgia" panose="02040502050405020303" pitchFamily="18" charset="0"/>
                          <a:sym typeface="Roboto Slab"/>
                        </a:rPr>
                        <a:t>99.38%</a:t>
                      </a:r>
                      <a:endParaRPr sz="1400" dirty="0">
                        <a:latin typeface="Georgia" panose="02040502050405020303" pitchFamily="18" charset="0"/>
                        <a:ea typeface="Roboto Slab"/>
                        <a:cs typeface="Roboto Slab"/>
                        <a:sym typeface="Roboto Slab"/>
                      </a:endParaRPr>
                    </a:p>
                  </a:txBody>
                  <a:tcPr marL="91425" marR="91425" marT="68575" marB="68575" anchor="ctr"/>
                </a:tc>
                <a:extLst>
                  <a:ext uri="{0D108BD9-81ED-4DB2-BD59-A6C34878D82A}">
                    <a16:rowId xmlns:a16="http://schemas.microsoft.com/office/drawing/2014/main" val="10002"/>
                  </a:ext>
                </a:extLst>
              </a:tr>
            </a:tbl>
          </a:graphicData>
        </a:graphic>
      </p:graphicFrame>
      <p:pic>
        <p:nvPicPr>
          <p:cNvPr id="8"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1013" y="42624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Gráfico 15"/>
          <p:cNvGraphicFramePr/>
          <p:nvPr>
            <p:extLst>
              <p:ext uri="{D42A27DB-BD31-4B8C-83A1-F6EECF244321}">
                <p14:modId xmlns:p14="http://schemas.microsoft.com/office/powerpoint/2010/main" val="2655712294"/>
              </p:ext>
            </p:extLst>
          </p:nvPr>
        </p:nvGraphicFramePr>
        <p:xfrm>
          <a:off x="4895208" y="1216396"/>
          <a:ext cx="3131127" cy="25873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414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0124" y="141484"/>
            <a:ext cx="7429072" cy="536611"/>
          </a:xfrm>
          <a:ln>
            <a:solidFill>
              <a:srgbClr val="D119AA"/>
            </a:solidFill>
          </a:ln>
        </p:spPr>
        <p:txBody>
          <a:bodyPr/>
          <a:lstStyle/>
          <a:p>
            <a:r>
              <a:rPr lang="es-MX" dirty="0" smtClean="0">
                <a:solidFill>
                  <a:schemeClr val="tx1"/>
                </a:solidFill>
                <a:latin typeface="Georgia" panose="02040502050405020303" pitchFamily="18" charset="0"/>
              </a:rPr>
              <a:t>Poder Ejecutivo				93.55%</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11</a:t>
            </a:fld>
            <a:endParaRPr lang="es-MX"/>
          </a:p>
        </p:txBody>
      </p:sp>
      <p:graphicFrame>
        <p:nvGraphicFramePr>
          <p:cNvPr id="4" name="Google Shape;157;p23"/>
          <p:cNvGraphicFramePr/>
          <p:nvPr>
            <p:extLst>
              <p:ext uri="{D42A27DB-BD31-4B8C-83A1-F6EECF244321}">
                <p14:modId xmlns:p14="http://schemas.microsoft.com/office/powerpoint/2010/main" val="3397856007"/>
              </p:ext>
            </p:extLst>
          </p:nvPr>
        </p:nvGraphicFramePr>
        <p:xfrm>
          <a:off x="1282558" y="882941"/>
          <a:ext cx="3032588" cy="3211803"/>
        </p:xfrm>
        <a:graphic>
          <a:graphicData uri="http://schemas.openxmlformats.org/drawingml/2006/table">
            <a:tbl>
              <a:tblPr>
                <a:tableStyleId>{8799B23B-EC83-4686-B30A-512413B5E67A}</a:tableStyleId>
              </a:tblPr>
              <a:tblGrid>
                <a:gridCol w="2066817">
                  <a:extLst>
                    <a:ext uri="{9D8B030D-6E8A-4147-A177-3AD203B41FA5}">
                      <a16:colId xmlns:a16="http://schemas.microsoft.com/office/drawing/2014/main" val="20000"/>
                    </a:ext>
                  </a:extLst>
                </a:gridCol>
                <a:gridCol w="965771">
                  <a:extLst>
                    <a:ext uri="{9D8B030D-6E8A-4147-A177-3AD203B41FA5}">
                      <a16:colId xmlns:a16="http://schemas.microsoft.com/office/drawing/2014/main" val="20001"/>
                    </a:ext>
                  </a:extLst>
                </a:gridCol>
              </a:tblGrid>
              <a:tr h="268634">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566">
                <a:tc>
                  <a:txBody>
                    <a:bodyPr/>
                    <a:lstStyle/>
                    <a:p>
                      <a:pPr algn="l" rtl="0" fontAlgn="b"/>
                      <a:r>
                        <a:rPr lang="es-MX" sz="1200" u="none" strike="noStrike" dirty="0">
                          <a:effectLst/>
                          <a:latin typeface="Georgia" panose="02040502050405020303" pitchFamily="18" charset="0"/>
                        </a:rPr>
                        <a:t>Secretaría de Salud</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89.27</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1"/>
                  </a:ext>
                </a:extLst>
              </a:tr>
              <a:tr h="456890">
                <a:tc>
                  <a:txBody>
                    <a:bodyPr/>
                    <a:lstStyle/>
                    <a:p>
                      <a:pPr algn="l" rtl="0" fontAlgn="b"/>
                      <a:r>
                        <a:rPr lang="es-MX" sz="1200" u="none" strike="noStrike" dirty="0">
                          <a:effectLst/>
                          <a:latin typeface="Georgia" panose="02040502050405020303" pitchFamily="18" charset="0"/>
                        </a:rPr>
                        <a:t>Secretaría de Economía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a:effectLst/>
                          <a:latin typeface="Georgia" panose="02040502050405020303" pitchFamily="18" charset="0"/>
                        </a:rPr>
                        <a:t>94.52</a:t>
                      </a:r>
                      <a:endParaRPr lang="es-MX" sz="11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2"/>
                  </a:ext>
                </a:extLst>
              </a:tr>
              <a:tr h="409348">
                <a:tc>
                  <a:txBody>
                    <a:bodyPr/>
                    <a:lstStyle/>
                    <a:p>
                      <a:pPr algn="l" rtl="0" fontAlgn="b"/>
                      <a:r>
                        <a:rPr lang="es-MX" sz="1200" u="none" strike="noStrike" dirty="0">
                          <a:effectLst/>
                          <a:latin typeface="Georgia" panose="02040502050405020303" pitchFamily="18" charset="0"/>
                        </a:rPr>
                        <a:t>Secretaría de Desarrollo Rural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a:effectLst/>
                          <a:latin typeface="Georgia" panose="02040502050405020303" pitchFamily="18" charset="0"/>
                        </a:rPr>
                        <a:t>82.43</a:t>
                      </a:r>
                      <a:endParaRPr lang="es-MX" sz="11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3"/>
                  </a:ext>
                </a:extLst>
              </a:tr>
              <a:tr h="409348">
                <a:tc>
                  <a:txBody>
                    <a:bodyPr/>
                    <a:lstStyle/>
                    <a:p>
                      <a:pPr algn="l" rtl="0" fontAlgn="b"/>
                      <a:r>
                        <a:rPr lang="es-MX" sz="1200" u="none" strike="noStrike" dirty="0">
                          <a:effectLst/>
                          <a:latin typeface="Georgia" panose="02040502050405020303" pitchFamily="18" charset="0"/>
                        </a:rPr>
                        <a:t>Despacho del Titular de Ejecutivo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a:effectLst/>
                          <a:latin typeface="Georgia" panose="02040502050405020303" pitchFamily="18" charset="0"/>
                        </a:rPr>
                        <a:t>99.87</a:t>
                      </a:r>
                      <a:endParaRPr lang="es-MX" sz="11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4"/>
                  </a:ext>
                </a:extLst>
              </a:tr>
              <a:tr h="409348">
                <a:tc>
                  <a:txBody>
                    <a:bodyPr/>
                    <a:lstStyle/>
                    <a:p>
                      <a:pPr algn="l" rtl="0" fontAlgn="b"/>
                      <a:r>
                        <a:rPr lang="es-MX" sz="1200" u="none" strike="noStrike" dirty="0">
                          <a:effectLst/>
                          <a:latin typeface="Georgia" panose="02040502050405020303" pitchFamily="18" charset="0"/>
                        </a:rPr>
                        <a:t>Secretaría de Infraestructura, Desarrollo Urbano y Movilidad</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99.16</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5"/>
                  </a:ext>
                </a:extLst>
              </a:tr>
              <a:tr h="409348">
                <a:tc>
                  <a:txBody>
                    <a:bodyPr/>
                    <a:lstStyle/>
                    <a:p>
                      <a:pPr algn="l" rtl="0" fontAlgn="b"/>
                      <a:r>
                        <a:rPr lang="es-MX" sz="1200" u="none" strike="noStrike" dirty="0" smtClean="0">
                          <a:effectLst/>
                          <a:latin typeface="Georgia" panose="02040502050405020303" pitchFamily="18" charset="0"/>
                        </a:rPr>
                        <a:t>Secretaría </a:t>
                      </a:r>
                      <a:r>
                        <a:rPr lang="es-MX" sz="1200" u="none" strike="noStrike" dirty="0">
                          <a:effectLst/>
                          <a:latin typeface="Georgia" panose="02040502050405020303" pitchFamily="18" charset="0"/>
                        </a:rPr>
                        <a:t>de Seguridad Pública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a:effectLst/>
                          <a:latin typeface="Georgia" panose="02040502050405020303" pitchFamily="18" charset="0"/>
                        </a:rPr>
                        <a:t>98.29</a:t>
                      </a:r>
                      <a:endParaRPr lang="es-MX" sz="11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6"/>
                  </a:ext>
                </a:extLst>
              </a:tr>
              <a:tr h="409348">
                <a:tc>
                  <a:txBody>
                    <a:bodyPr/>
                    <a:lstStyle/>
                    <a:p>
                      <a:pPr algn="l" rtl="0" fontAlgn="b"/>
                      <a:r>
                        <a:rPr lang="es-MX" sz="1200" u="none" strike="noStrike" dirty="0">
                          <a:effectLst/>
                          <a:latin typeface="Georgia" panose="02040502050405020303" pitchFamily="18" charset="0"/>
                        </a:rPr>
                        <a:t>Secretaría del Trabajo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97.44</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7"/>
                  </a:ext>
                </a:extLst>
              </a:tr>
            </a:tbl>
          </a:graphicData>
        </a:graphic>
      </p:graphicFrame>
      <p:graphicFrame>
        <p:nvGraphicFramePr>
          <p:cNvPr id="10" name="Gráfico 9"/>
          <p:cNvGraphicFramePr/>
          <p:nvPr>
            <p:extLst>
              <p:ext uri="{D42A27DB-BD31-4B8C-83A1-F6EECF244321}">
                <p14:modId xmlns:p14="http://schemas.microsoft.com/office/powerpoint/2010/main" val="1592790563"/>
              </p:ext>
            </p:extLst>
          </p:nvPr>
        </p:nvGraphicFramePr>
        <p:xfrm>
          <a:off x="4900773" y="1115238"/>
          <a:ext cx="3688423" cy="2460169"/>
        </p:xfrm>
        <a:graphic>
          <a:graphicData uri="http://schemas.openxmlformats.org/drawingml/2006/chart">
            <c:chart xmlns:c="http://schemas.openxmlformats.org/drawingml/2006/chart" xmlns:r="http://schemas.openxmlformats.org/officeDocument/2006/relationships" r:id="rId2"/>
          </a:graphicData>
        </a:graphic>
      </p:graphicFrame>
      <p:pic>
        <p:nvPicPr>
          <p:cNvPr id="11"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9468" y="42624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672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0364" y="110662"/>
            <a:ext cx="7321437" cy="577707"/>
          </a:xfrm>
          <a:ln>
            <a:solidFill>
              <a:srgbClr val="D119AA"/>
            </a:solidFill>
          </a:ln>
        </p:spPr>
        <p:txBody>
          <a:bodyPr/>
          <a:lstStyle/>
          <a:p>
            <a:r>
              <a:rPr lang="es-MX" dirty="0" smtClean="0">
                <a:solidFill>
                  <a:schemeClr val="tx1"/>
                </a:solidFill>
              </a:rPr>
              <a:t>Poder Ejecutivo				93.55%</a:t>
            </a:r>
            <a:endParaRPr lang="es-MX" dirty="0">
              <a:solidFill>
                <a:schemeClr val="tx1"/>
              </a:solidFill>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12</a:t>
            </a:fld>
            <a:endParaRPr lang="es-MX"/>
          </a:p>
        </p:txBody>
      </p:sp>
      <p:pic>
        <p:nvPicPr>
          <p:cNvPr id="4"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364" y="42624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Google Shape;157;p23"/>
          <p:cNvGraphicFramePr/>
          <p:nvPr>
            <p:extLst>
              <p:ext uri="{D42A27DB-BD31-4B8C-83A1-F6EECF244321}">
                <p14:modId xmlns:p14="http://schemas.microsoft.com/office/powerpoint/2010/main" val="2307441405"/>
              </p:ext>
            </p:extLst>
          </p:nvPr>
        </p:nvGraphicFramePr>
        <p:xfrm>
          <a:off x="1500026" y="893854"/>
          <a:ext cx="2815119" cy="2907583"/>
        </p:xfrm>
        <a:graphic>
          <a:graphicData uri="http://schemas.openxmlformats.org/drawingml/2006/table">
            <a:tbl>
              <a:tblPr>
                <a:tableStyleId>{8799B23B-EC83-4686-B30A-512413B5E67A}</a:tableStyleId>
              </a:tblPr>
              <a:tblGrid>
                <a:gridCol w="1849348">
                  <a:extLst>
                    <a:ext uri="{9D8B030D-6E8A-4147-A177-3AD203B41FA5}">
                      <a16:colId xmlns:a16="http://schemas.microsoft.com/office/drawing/2014/main" val="20000"/>
                    </a:ext>
                  </a:extLst>
                </a:gridCol>
                <a:gridCol w="965771">
                  <a:extLst>
                    <a:ext uri="{9D8B030D-6E8A-4147-A177-3AD203B41FA5}">
                      <a16:colId xmlns:a16="http://schemas.microsoft.com/office/drawing/2014/main" val="20001"/>
                    </a:ext>
                  </a:extLst>
                </a:gridCol>
              </a:tblGrid>
              <a:tr h="388134">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10548">
                <a:tc>
                  <a:txBody>
                    <a:bodyPr/>
                    <a:lstStyle/>
                    <a:p>
                      <a:pPr algn="l" rtl="0" fontAlgn="b"/>
                      <a:r>
                        <a:rPr lang="es-MX" sz="1200" u="none" strike="noStrike" dirty="0">
                          <a:effectLst/>
                          <a:latin typeface="Georgia" panose="02040502050405020303" pitchFamily="18" charset="0"/>
                        </a:rPr>
                        <a:t>Secretaría de Educación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95.59</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1"/>
                  </a:ext>
                </a:extLst>
              </a:tr>
              <a:tr h="710794">
                <a:tc>
                  <a:txBody>
                    <a:bodyPr/>
                    <a:lstStyle/>
                    <a:p>
                      <a:pPr algn="l" rtl="0" fontAlgn="b"/>
                      <a:r>
                        <a:rPr lang="es-MX" sz="1200" u="none" strike="noStrike" dirty="0">
                          <a:effectLst/>
                          <a:latin typeface="Georgia" panose="02040502050405020303" pitchFamily="18" charset="0"/>
                        </a:rPr>
                        <a:t>Secretaría de Medio Ambiente y Desarrollo Urbano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84.74</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2"/>
                  </a:ext>
                </a:extLst>
              </a:tr>
              <a:tr h="499369">
                <a:tc>
                  <a:txBody>
                    <a:bodyPr/>
                    <a:lstStyle/>
                    <a:p>
                      <a:pPr algn="l" rtl="0" fontAlgn="b"/>
                      <a:r>
                        <a:rPr lang="es-MX" sz="1200" u="none" strike="noStrike" dirty="0">
                          <a:effectLst/>
                          <a:latin typeface="Georgia" panose="02040502050405020303" pitchFamily="18" charset="0"/>
                        </a:rPr>
                        <a:t>Secretaría de Fiscalización y Rendición de Cuentas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98.23</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3"/>
                  </a:ext>
                </a:extLst>
              </a:tr>
              <a:tr h="499369">
                <a:tc>
                  <a:txBody>
                    <a:bodyPr/>
                    <a:lstStyle/>
                    <a:p>
                      <a:pPr algn="l" rtl="0" fontAlgn="b"/>
                      <a:r>
                        <a:rPr lang="es-MX" sz="1200" u="none" strike="noStrike" dirty="0">
                          <a:effectLst/>
                          <a:latin typeface="Georgia" panose="02040502050405020303" pitchFamily="18" charset="0"/>
                        </a:rPr>
                        <a:t>Secretaría de Gobierno </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90.24</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4"/>
                  </a:ext>
                </a:extLst>
              </a:tr>
              <a:tr h="499369">
                <a:tc>
                  <a:txBody>
                    <a:bodyPr/>
                    <a:lstStyle/>
                    <a:p>
                      <a:pPr algn="l" rtl="0" fontAlgn="b"/>
                      <a:r>
                        <a:rPr lang="es-MX" sz="1200" u="none" strike="noStrike" dirty="0">
                          <a:effectLst/>
                          <a:latin typeface="Georgia" panose="02040502050405020303" pitchFamily="18" charset="0"/>
                        </a:rPr>
                        <a:t>Secretaría de Inclusión y Desarrollo Social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98.67</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5"/>
                  </a:ext>
                </a:extLst>
              </a:tr>
            </a:tbl>
          </a:graphicData>
        </a:graphic>
      </p:graphicFrame>
      <p:graphicFrame>
        <p:nvGraphicFramePr>
          <p:cNvPr id="7" name="Google Shape;157;p23"/>
          <p:cNvGraphicFramePr/>
          <p:nvPr>
            <p:extLst>
              <p:ext uri="{D42A27DB-BD31-4B8C-83A1-F6EECF244321}">
                <p14:modId xmlns:p14="http://schemas.microsoft.com/office/powerpoint/2010/main" val="1861064895"/>
              </p:ext>
            </p:extLst>
          </p:nvPr>
        </p:nvGraphicFramePr>
        <p:xfrm>
          <a:off x="4861082" y="893853"/>
          <a:ext cx="2916455" cy="2907583"/>
        </p:xfrm>
        <a:graphic>
          <a:graphicData uri="http://schemas.openxmlformats.org/drawingml/2006/table">
            <a:tbl>
              <a:tblPr>
                <a:tableStyleId>{8799B23B-EC83-4686-B30A-512413B5E67A}</a:tableStyleId>
              </a:tblPr>
              <a:tblGrid>
                <a:gridCol w="1987668">
                  <a:extLst>
                    <a:ext uri="{9D8B030D-6E8A-4147-A177-3AD203B41FA5}">
                      <a16:colId xmlns:a16="http://schemas.microsoft.com/office/drawing/2014/main" val="20000"/>
                    </a:ext>
                  </a:extLst>
                </a:gridCol>
                <a:gridCol w="928787">
                  <a:extLst>
                    <a:ext uri="{9D8B030D-6E8A-4147-A177-3AD203B41FA5}">
                      <a16:colId xmlns:a16="http://schemas.microsoft.com/office/drawing/2014/main" val="20001"/>
                    </a:ext>
                  </a:extLst>
                </a:gridCol>
              </a:tblGrid>
              <a:tr h="394400">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485622">
                <a:tc>
                  <a:txBody>
                    <a:bodyPr/>
                    <a:lstStyle/>
                    <a:p>
                      <a:pPr algn="l" rtl="0" fontAlgn="b"/>
                      <a:r>
                        <a:rPr lang="es-MX" sz="1200" u="none" strike="noStrike" dirty="0">
                          <a:effectLst/>
                          <a:latin typeface="Georgia" panose="02040502050405020303" pitchFamily="18" charset="0"/>
                        </a:rPr>
                        <a:t>Secretaría de la Vivienda y Ordenamiento Territorial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97.17</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1"/>
                  </a:ext>
                </a:extLst>
              </a:tr>
              <a:tr h="446180">
                <a:tc>
                  <a:txBody>
                    <a:bodyPr/>
                    <a:lstStyle/>
                    <a:p>
                      <a:pPr algn="l" rtl="0" fontAlgn="b"/>
                      <a:r>
                        <a:rPr lang="es-MX" sz="1100" u="none" strike="noStrike" dirty="0">
                          <a:effectLst/>
                          <a:latin typeface="Georgia" panose="02040502050405020303" pitchFamily="18" charset="0"/>
                        </a:rPr>
                        <a:t>Secretaría de Turismo y Desarrollo de Pueblos Mágicos</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92.75</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2"/>
                  </a:ext>
                </a:extLst>
              </a:tr>
              <a:tr h="329411">
                <a:tc>
                  <a:txBody>
                    <a:bodyPr/>
                    <a:lstStyle/>
                    <a:p>
                      <a:pPr algn="l" rtl="0" fontAlgn="b"/>
                      <a:r>
                        <a:rPr lang="es-MX" sz="1200" u="none" strike="noStrike" dirty="0">
                          <a:effectLst/>
                          <a:latin typeface="Georgia" panose="02040502050405020303" pitchFamily="18" charset="0"/>
                        </a:rPr>
                        <a:t>Secretaría de Cultura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a:effectLst/>
                          <a:latin typeface="Georgia" panose="02040502050405020303" pitchFamily="18" charset="0"/>
                        </a:rPr>
                        <a:t>84.58</a:t>
                      </a:r>
                      <a:endParaRPr lang="es-MX" sz="11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3"/>
                  </a:ext>
                </a:extLst>
              </a:tr>
              <a:tr h="722270">
                <a:tc>
                  <a:txBody>
                    <a:bodyPr/>
                    <a:lstStyle/>
                    <a:p>
                      <a:pPr algn="l" rtl="0" fontAlgn="b"/>
                      <a:r>
                        <a:rPr lang="es-MX" sz="1200" u="none" strike="noStrike" dirty="0">
                          <a:effectLst/>
                          <a:latin typeface="Georgia" panose="02040502050405020303" pitchFamily="18" charset="0"/>
                        </a:rPr>
                        <a:t>Dirección de Pensiones para los Trabajadores de la Educación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a:effectLst/>
                          <a:latin typeface="Georgia" panose="02040502050405020303" pitchFamily="18" charset="0"/>
                        </a:rPr>
                        <a:t>91.86</a:t>
                      </a:r>
                      <a:endParaRPr lang="es-MX" sz="1100" b="0" i="0" u="none" strike="noStrike">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4"/>
                  </a:ext>
                </a:extLst>
              </a:tr>
              <a:tr h="529700">
                <a:tc>
                  <a:txBody>
                    <a:bodyPr/>
                    <a:lstStyle/>
                    <a:p>
                      <a:pPr algn="l" rtl="0" fontAlgn="b"/>
                      <a:r>
                        <a:rPr lang="es-MX" sz="1200" u="none" strike="noStrike" dirty="0">
                          <a:effectLst/>
                          <a:latin typeface="Georgia" panose="02040502050405020303" pitchFamily="18" charset="0"/>
                        </a:rPr>
                        <a:t>Secretaría de Finanzas </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95.46</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64398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1803" y="172307"/>
            <a:ext cx="7346021" cy="526337"/>
          </a:xfrm>
          <a:ln>
            <a:solidFill>
              <a:srgbClr val="D119AA"/>
            </a:solidFill>
          </a:ln>
        </p:spPr>
        <p:txBody>
          <a:bodyPr/>
          <a:lstStyle/>
          <a:p>
            <a:r>
              <a:rPr lang="es-MX" dirty="0" smtClean="0">
                <a:solidFill>
                  <a:schemeClr val="tx1"/>
                </a:solidFill>
                <a:latin typeface="Georgia" panose="02040502050405020303" pitchFamily="18" charset="0"/>
              </a:rPr>
              <a:t>Descentralizados				90.14%</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13</a:t>
            </a:fld>
            <a:endParaRPr lang="es-MX"/>
          </a:p>
        </p:txBody>
      </p:sp>
      <p:graphicFrame>
        <p:nvGraphicFramePr>
          <p:cNvPr id="4" name="Google Shape;157;p23"/>
          <p:cNvGraphicFramePr/>
          <p:nvPr>
            <p:extLst>
              <p:ext uri="{D42A27DB-BD31-4B8C-83A1-F6EECF244321}">
                <p14:modId xmlns:p14="http://schemas.microsoft.com/office/powerpoint/2010/main" val="2426316375"/>
              </p:ext>
            </p:extLst>
          </p:nvPr>
        </p:nvGraphicFramePr>
        <p:xfrm>
          <a:off x="1282558" y="882941"/>
          <a:ext cx="3032588" cy="3028923"/>
        </p:xfrm>
        <a:graphic>
          <a:graphicData uri="http://schemas.openxmlformats.org/drawingml/2006/table">
            <a:tbl>
              <a:tblPr>
                <a:tableStyleId>{8799B23B-EC83-4686-B30A-512413B5E67A}</a:tableStyleId>
              </a:tblPr>
              <a:tblGrid>
                <a:gridCol w="2066817">
                  <a:extLst>
                    <a:ext uri="{9D8B030D-6E8A-4147-A177-3AD203B41FA5}">
                      <a16:colId xmlns:a16="http://schemas.microsoft.com/office/drawing/2014/main" val="20000"/>
                    </a:ext>
                  </a:extLst>
                </a:gridCol>
                <a:gridCol w="965771">
                  <a:extLst>
                    <a:ext uri="{9D8B030D-6E8A-4147-A177-3AD203B41FA5}">
                      <a16:colId xmlns:a16="http://schemas.microsoft.com/office/drawing/2014/main" val="20001"/>
                    </a:ext>
                  </a:extLst>
                </a:gridCol>
              </a:tblGrid>
              <a:tr h="268634">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566">
                <a:tc>
                  <a:txBody>
                    <a:bodyPr/>
                    <a:lstStyle/>
                    <a:p>
                      <a:pPr algn="l" rtl="0" fontAlgn="b"/>
                      <a:r>
                        <a:rPr lang="es-MX" sz="1200" u="none" strike="noStrike" dirty="0">
                          <a:effectLst/>
                          <a:latin typeface="Georgia" panose="02040502050405020303" pitchFamily="18" charset="0"/>
                        </a:rPr>
                        <a:t>Servicios de Salud</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80.12</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1"/>
                  </a:ext>
                </a:extLst>
              </a:tr>
              <a:tr h="456890">
                <a:tc>
                  <a:txBody>
                    <a:bodyPr/>
                    <a:lstStyle/>
                    <a:p>
                      <a:pPr algn="l" rtl="0" fontAlgn="b"/>
                      <a:r>
                        <a:rPr lang="es-MX" sz="1200" u="none" strike="noStrike" dirty="0">
                          <a:effectLst/>
                          <a:latin typeface="Georgia" panose="02040502050405020303" pitchFamily="18" charset="0"/>
                        </a:rPr>
                        <a:t>Junta Local de Conciliación y Arbitraje</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80.68</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2"/>
                  </a:ext>
                </a:extLst>
              </a:tr>
              <a:tr h="409348">
                <a:tc>
                  <a:txBody>
                    <a:bodyPr/>
                    <a:lstStyle/>
                    <a:p>
                      <a:pPr algn="l" rtl="0" fontAlgn="b"/>
                      <a:r>
                        <a:rPr lang="es-MX" sz="1200" u="none" strike="noStrike" dirty="0">
                          <a:effectLst/>
                          <a:latin typeface="Georgia" panose="02040502050405020303" pitchFamily="18" charset="0"/>
                        </a:rPr>
                        <a:t>Sistema para el Desarrollo Integral de la Familia (DIF)</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89.57</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3"/>
                  </a:ext>
                </a:extLst>
              </a:tr>
              <a:tr h="409348">
                <a:tc>
                  <a:txBody>
                    <a:bodyPr/>
                    <a:lstStyle/>
                    <a:p>
                      <a:pPr algn="l" rtl="0" fontAlgn="b"/>
                      <a:r>
                        <a:rPr lang="es-MX" sz="1200" u="none" strike="noStrike" dirty="0">
                          <a:effectLst/>
                          <a:latin typeface="Georgia" panose="02040502050405020303" pitchFamily="18" charset="0"/>
                        </a:rPr>
                        <a:t>Registro civil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80.13</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4"/>
                  </a:ext>
                </a:extLst>
              </a:tr>
              <a:tr h="409348">
                <a:tc>
                  <a:txBody>
                    <a:bodyPr/>
                    <a:lstStyle/>
                    <a:p>
                      <a:pPr algn="l" rtl="0" fontAlgn="b"/>
                      <a:r>
                        <a:rPr lang="es-MX" sz="1200" u="none" strike="noStrike" dirty="0">
                          <a:effectLst/>
                          <a:latin typeface="Georgia" panose="02040502050405020303" pitchFamily="18" charset="0"/>
                        </a:rPr>
                        <a:t>Jefatura de la oficina del Ejecutivo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99.72</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5"/>
                  </a:ext>
                </a:extLst>
              </a:tr>
              <a:tr h="409348">
                <a:tc>
                  <a:txBody>
                    <a:bodyPr/>
                    <a:lstStyle/>
                    <a:p>
                      <a:pPr algn="l" rtl="0" fontAlgn="b"/>
                      <a:r>
                        <a:rPr lang="es-MX" sz="1200" u="none" strike="noStrike" dirty="0" err="1">
                          <a:effectLst/>
                          <a:latin typeface="Georgia" panose="02040502050405020303" pitchFamily="18" charset="0"/>
                        </a:rPr>
                        <a:t>Periodico</a:t>
                      </a:r>
                      <a:r>
                        <a:rPr lang="es-MX" sz="1200" u="none" strike="noStrike" dirty="0">
                          <a:effectLst/>
                          <a:latin typeface="Georgia" panose="02040502050405020303" pitchFamily="18" charset="0"/>
                        </a:rPr>
                        <a:t> Oficial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92.73</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6"/>
                  </a:ext>
                </a:extLst>
              </a:tr>
              <a:tr h="218784">
                <a:tc>
                  <a:txBody>
                    <a:bodyPr/>
                    <a:lstStyle/>
                    <a:p>
                      <a:pPr algn="l" rtl="0" fontAlgn="b"/>
                      <a:r>
                        <a:rPr lang="es-MX" sz="1200" u="none" strike="noStrike" dirty="0">
                          <a:effectLst/>
                          <a:latin typeface="Georgia" panose="02040502050405020303" pitchFamily="18" charset="0"/>
                        </a:rPr>
                        <a:t>Centro de Empoderamiento y Justicia de la Mujer</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80.99</a:t>
                      </a:r>
                      <a:endParaRPr lang="es-MX" sz="1100" b="0" i="0" u="none" strike="noStrike" dirty="0">
                        <a:solidFill>
                          <a:srgbClr val="000000"/>
                        </a:solidFill>
                        <a:effectLst/>
                        <a:latin typeface="Georgia" panose="02040502050405020303" pitchFamily="18" charset="0"/>
                      </a:endParaRPr>
                    </a:p>
                  </a:txBody>
                  <a:tcPr marL="9525" marR="9525" marT="9525" marB="0" anchor="b"/>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1970078360"/>
              </p:ext>
            </p:extLst>
          </p:nvPr>
        </p:nvGraphicFramePr>
        <p:xfrm>
          <a:off x="4726112" y="1109609"/>
          <a:ext cx="3698697" cy="2466089"/>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8096" y="3716374"/>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925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14</a:t>
            </a:fld>
            <a:endParaRPr lang="es-MX"/>
          </a:p>
        </p:txBody>
      </p:sp>
      <p:sp>
        <p:nvSpPr>
          <p:cNvPr id="4" name="Título 1"/>
          <p:cNvSpPr>
            <a:spLocks noGrp="1"/>
          </p:cNvSpPr>
          <p:nvPr>
            <p:ph type="title"/>
          </p:nvPr>
        </p:nvSpPr>
        <p:spPr>
          <a:xfrm>
            <a:off x="1202076" y="131210"/>
            <a:ext cx="4068567" cy="546885"/>
          </a:xfrm>
          <a:ln>
            <a:solidFill>
              <a:srgbClr val="D119AA"/>
            </a:solidFill>
          </a:ln>
        </p:spPr>
        <p:txBody>
          <a:bodyPr/>
          <a:lstStyle/>
          <a:p>
            <a:r>
              <a:rPr lang="es-MX" dirty="0" smtClean="0">
                <a:solidFill>
                  <a:schemeClr val="tx1"/>
                </a:solidFill>
                <a:latin typeface="Georgia" panose="02040502050405020303" pitchFamily="18" charset="0"/>
              </a:rPr>
              <a:t>Descentralizados	90.14%</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1383008472"/>
              </p:ext>
            </p:extLst>
          </p:nvPr>
        </p:nvGraphicFramePr>
        <p:xfrm>
          <a:off x="1202076" y="885711"/>
          <a:ext cx="3493214" cy="3500570"/>
        </p:xfrm>
        <a:graphic>
          <a:graphicData uri="http://schemas.openxmlformats.org/drawingml/2006/table">
            <a:tbl>
              <a:tblPr>
                <a:tableStyleId>{8799B23B-EC83-4686-B30A-512413B5E67A}</a:tableStyleId>
              </a:tblPr>
              <a:tblGrid>
                <a:gridCol w="2506895">
                  <a:extLst>
                    <a:ext uri="{9D8B030D-6E8A-4147-A177-3AD203B41FA5}">
                      <a16:colId xmlns:a16="http://schemas.microsoft.com/office/drawing/2014/main" val="20000"/>
                    </a:ext>
                  </a:extLst>
                </a:gridCol>
                <a:gridCol w="986319">
                  <a:extLst>
                    <a:ext uri="{9D8B030D-6E8A-4147-A177-3AD203B41FA5}">
                      <a16:colId xmlns:a16="http://schemas.microsoft.com/office/drawing/2014/main" val="20001"/>
                    </a:ext>
                  </a:extLst>
                </a:gridCol>
              </a:tblGrid>
              <a:tr h="294886">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63091">
                <a:tc>
                  <a:txBody>
                    <a:bodyPr/>
                    <a:lstStyle/>
                    <a:p>
                      <a:pPr algn="l" rtl="0" fontAlgn="b"/>
                      <a:r>
                        <a:rPr lang="es-MX" sz="1200" u="none" strike="noStrike" dirty="0">
                          <a:effectLst/>
                          <a:latin typeface="Georgia" panose="02040502050405020303" pitchFamily="18" charset="0"/>
                        </a:rPr>
                        <a:t>Instituto Coahuilense de las Mujeres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98.99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540028">
                <a:tc>
                  <a:txBody>
                    <a:bodyPr/>
                    <a:lstStyle/>
                    <a:p>
                      <a:pPr algn="l" rtl="0" fontAlgn="b"/>
                      <a:r>
                        <a:rPr lang="es-MX" sz="1200" u="none" strike="noStrike" dirty="0">
                          <a:effectLst/>
                          <a:latin typeface="Georgia" panose="02040502050405020303" pitchFamily="18" charset="0"/>
                        </a:rPr>
                        <a:t>Instituto de Pensiones Para los Trabajadores al Servicio del Estado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85.82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3091">
                <a:tc>
                  <a:txBody>
                    <a:bodyPr/>
                    <a:lstStyle/>
                    <a:p>
                      <a:pPr algn="l" rtl="0" fontAlgn="b"/>
                      <a:r>
                        <a:rPr lang="es-MX" sz="1200" u="none" strike="noStrike" dirty="0" smtClean="0">
                          <a:effectLst/>
                          <a:latin typeface="Georgia" panose="02040502050405020303" pitchFamily="18" charset="0"/>
                        </a:rPr>
                        <a:t>Procuraduría </a:t>
                      </a:r>
                      <a:r>
                        <a:rPr lang="es-MX" sz="1200" u="none" strike="noStrike" dirty="0">
                          <a:effectLst/>
                          <a:latin typeface="Georgia" panose="02040502050405020303" pitchFamily="18" charset="0"/>
                        </a:rPr>
                        <a:t>de Niños y Niñas y la Familia (PRONNIF)</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99.55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45977">
                <a:tc>
                  <a:txBody>
                    <a:bodyPr/>
                    <a:lstStyle/>
                    <a:p>
                      <a:pPr algn="l" rtl="0" fontAlgn="b"/>
                      <a:r>
                        <a:rPr lang="es-MX" sz="1200" u="none" strike="noStrike">
                          <a:effectLst/>
                          <a:latin typeface="Georgia" panose="02040502050405020303" pitchFamily="18" charset="0"/>
                        </a:rPr>
                        <a:t>Administración Fiscal General</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97.21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396268">
                <a:tc>
                  <a:txBody>
                    <a:bodyPr/>
                    <a:lstStyle/>
                    <a:p>
                      <a:pPr algn="l" rtl="0" fontAlgn="b"/>
                      <a:r>
                        <a:rPr lang="es-MX" sz="1200" u="none" strike="noStrike" dirty="0">
                          <a:effectLst/>
                          <a:latin typeface="Georgia" panose="02040502050405020303" pitchFamily="18" charset="0"/>
                        </a:rPr>
                        <a:t>Instituto Registral y Catastral del Estado de Coahuila de Zaragoza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94.7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540028">
                <a:tc>
                  <a:txBody>
                    <a:bodyPr/>
                    <a:lstStyle/>
                    <a:p>
                      <a:pPr algn="l" rtl="0" fontAlgn="b"/>
                      <a:r>
                        <a:rPr lang="es-MX" sz="1200" u="none" strike="noStrike" dirty="0">
                          <a:effectLst/>
                          <a:latin typeface="Georgia" panose="02040502050405020303" pitchFamily="18" charset="0"/>
                        </a:rPr>
                        <a:t>Instituto Coahuilense de las Personas Adultas Mayores (ICOPAM)</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96.88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716966">
                <a:tc>
                  <a:txBody>
                    <a:bodyPr/>
                    <a:lstStyle/>
                    <a:p>
                      <a:pPr algn="l" rtl="0" fontAlgn="b"/>
                      <a:r>
                        <a:rPr lang="es-MX" sz="1200" u="none" strike="noStrike" dirty="0">
                          <a:effectLst/>
                          <a:latin typeface="Georgia" panose="02040502050405020303" pitchFamily="18" charset="0"/>
                        </a:rPr>
                        <a:t>Comisión Estatal para la Regulación de la Tenencia de la Tierra Urbana y Rústica de Coahuila (Certturc)</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93.53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7460" y="131210"/>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oogle Shape;157;p23"/>
          <p:cNvGraphicFramePr/>
          <p:nvPr>
            <p:extLst>
              <p:ext uri="{D42A27DB-BD31-4B8C-83A1-F6EECF244321}">
                <p14:modId xmlns:p14="http://schemas.microsoft.com/office/powerpoint/2010/main" val="3090666774"/>
              </p:ext>
            </p:extLst>
          </p:nvPr>
        </p:nvGraphicFramePr>
        <p:xfrm>
          <a:off x="5124736" y="1160990"/>
          <a:ext cx="3238428" cy="3328817"/>
        </p:xfrm>
        <a:graphic>
          <a:graphicData uri="http://schemas.openxmlformats.org/drawingml/2006/table">
            <a:tbl>
              <a:tblPr>
                <a:tableStyleId>{8799B23B-EC83-4686-B30A-512413B5E67A}</a:tableStyleId>
              </a:tblPr>
              <a:tblGrid>
                <a:gridCol w="2305849">
                  <a:extLst>
                    <a:ext uri="{9D8B030D-6E8A-4147-A177-3AD203B41FA5}">
                      <a16:colId xmlns:a16="http://schemas.microsoft.com/office/drawing/2014/main" val="20000"/>
                    </a:ext>
                  </a:extLst>
                </a:gridCol>
                <a:gridCol w="932579">
                  <a:extLst>
                    <a:ext uri="{9D8B030D-6E8A-4147-A177-3AD203B41FA5}">
                      <a16:colId xmlns:a16="http://schemas.microsoft.com/office/drawing/2014/main" val="20001"/>
                    </a:ext>
                  </a:extLst>
                </a:gridCol>
              </a:tblGrid>
              <a:tr h="293820">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94520">
                <a:tc>
                  <a:txBody>
                    <a:bodyPr/>
                    <a:lstStyle/>
                    <a:p>
                      <a:pPr algn="l" rtl="0" fontAlgn="b"/>
                      <a:r>
                        <a:rPr lang="es-MX" sz="1200" u="none" strike="noStrike" dirty="0" smtClean="0">
                          <a:effectLst/>
                          <a:latin typeface="Georgia" panose="02040502050405020303" pitchFamily="18" charset="0"/>
                        </a:rPr>
                        <a:t>Comisión </a:t>
                      </a:r>
                      <a:r>
                        <a:rPr lang="es-MX" sz="1200" u="none" strike="noStrike" dirty="0">
                          <a:effectLst/>
                          <a:latin typeface="Georgia" panose="02040502050405020303" pitchFamily="18" charset="0"/>
                        </a:rPr>
                        <a:t>Estatal de la Vivienda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97.87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438040">
                <a:tc>
                  <a:txBody>
                    <a:bodyPr/>
                    <a:lstStyle/>
                    <a:p>
                      <a:pPr algn="l" rtl="0" fontAlgn="b"/>
                      <a:r>
                        <a:rPr lang="es-MX" sz="1200" u="none" strike="noStrike" dirty="0">
                          <a:effectLst/>
                          <a:latin typeface="Georgia" panose="02040502050405020303" pitchFamily="18" charset="0"/>
                        </a:rPr>
                        <a:t>Instituto Coahuilense de la Juventud</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85.58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1128">
                <a:tc>
                  <a:txBody>
                    <a:bodyPr/>
                    <a:lstStyle/>
                    <a:p>
                      <a:pPr algn="l" rtl="0" fontAlgn="b"/>
                      <a:r>
                        <a:rPr lang="es-MX" sz="1200" u="none" strike="noStrike" dirty="0">
                          <a:effectLst/>
                          <a:latin typeface="Georgia" panose="02040502050405020303" pitchFamily="18" charset="0"/>
                        </a:rPr>
                        <a:t>Promotora para el Desarrollo Rural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42.04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61128">
                <a:tc>
                  <a:txBody>
                    <a:bodyPr/>
                    <a:lstStyle/>
                    <a:p>
                      <a:pPr algn="l" rtl="0" fontAlgn="b"/>
                      <a:r>
                        <a:rPr lang="es-MX" sz="1200" u="none" strike="noStrike" dirty="0">
                          <a:effectLst/>
                          <a:latin typeface="Georgia" panose="02040502050405020303" pitchFamily="18" charset="0"/>
                        </a:rPr>
                        <a:t>Instituto Estatal de Educación para Adultos (IEEA)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97.85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537110">
                <a:tc>
                  <a:txBody>
                    <a:bodyPr/>
                    <a:lstStyle/>
                    <a:p>
                      <a:pPr algn="l" rtl="0" fontAlgn="ctr"/>
                      <a:r>
                        <a:rPr lang="es-MX" sz="1200" u="none" strike="noStrike" dirty="0" smtClean="0">
                          <a:effectLst/>
                          <a:latin typeface="Georgia" panose="02040502050405020303" pitchFamily="18" charset="0"/>
                        </a:rPr>
                        <a:t>Instituto </a:t>
                      </a:r>
                      <a:r>
                        <a:rPr lang="es-MX" sz="1200" u="none" strike="noStrike" dirty="0">
                          <a:effectLst/>
                          <a:latin typeface="Georgia" panose="02040502050405020303" pitchFamily="18" charset="0"/>
                        </a:rPr>
                        <a:t>Coahuilense de la infraestructura Física Educativa (ICIFED)</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95.19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537110">
                <a:tc>
                  <a:txBody>
                    <a:bodyPr/>
                    <a:lstStyle/>
                    <a:p>
                      <a:pPr algn="l" rtl="0" fontAlgn="b"/>
                      <a:r>
                        <a:rPr lang="es-MX" sz="1200" u="none" strike="noStrike">
                          <a:effectLst/>
                          <a:latin typeface="Georgia" panose="02040502050405020303" pitchFamily="18" charset="0"/>
                        </a:rPr>
                        <a:t>Colegio de Educación Profesional Técnica del Estado de Coahuila (CONALEP)</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94.24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424567">
                <a:tc>
                  <a:txBody>
                    <a:bodyPr/>
                    <a:lstStyle/>
                    <a:p>
                      <a:pPr algn="l" rtl="0" fontAlgn="b"/>
                      <a:r>
                        <a:rPr lang="es-MX" sz="1200" u="none" strike="noStrike" dirty="0">
                          <a:effectLst/>
                          <a:latin typeface="Georgia" panose="02040502050405020303" pitchFamily="18" charset="0"/>
                        </a:rPr>
                        <a:t>Consejo Estatal de Ciencia y Tecnología (COECYT)</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80.81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1202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15</a:t>
            </a:fld>
            <a:endParaRPr lang="es-MX"/>
          </a:p>
        </p:txBody>
      </p:sp>
      <p:pic>
        <p:nvPicPr>
          <p:cNvPr id="4"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8254" y="71847"/>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Google Shape;157;p23"/>
          <p:cNvGraphicFramePr/>
          <p:nvPr>
            <p:extLst>
              <p:ext uri="{D42A27DB-BD31-4B8C-83A1-F6EECF244321}">
                <p14:modId xmlns:p14="http://schemas.microsoft.com/office/powerpoint/2010/main" val="636719765"/>
              </p:ext>
            </p:extLst>
          </p:nvPr>
        </p:nvGraphicFramePr>
        <p:xfrm>
          <a:off x="1202076" y="901815"/>
          <a:ext cx="3524036" cy="3542767"/>
        </p:xfrm>
        <a:graphic>
          <a:graphicData uri="http://schemas.openxmlformats.org/drawingml/2006/table">
            <a:tbl>
              <a:tblPr>
                <a:tableStyleId>{8799B23B-EC83-4686-B30A-512413B5E67A}</a:tableStyleId>
              </a:tblPr>
              <a:tblGrid>
                <a:gridCol w="2537717">
                  <a:extLst>
                    <a:ext uri="{9D8B030D-6E8A-4147-A177-3AD203B41FA5}">
                      <a16:colId xmlns:a16="http://schemas.microsoft.com/office/drawing/2014/main" val="20000"/>
                    </a:ext>
                  </a:extLst>
                </a:gridCol>
                <a:gridCol w="986319">
                  <a:extLst>
                    <a:ext uri="{9D8B030D-6E8A-4147-A177-3AD203B41FA5}">
                      <a16:colId xmlns:a16="http://schemas.microsoft.com/office/drawing/2014/main" val="20001"/>
                    </a:ext>
                  </a:extLst>
                </a:gridCol>
              </a:tblGrid>
              <a:tr h="347836">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67991">
                <a:tc>
                  <a:txBody>
                    <a:bodyPr/>
                    <a:lstStyle/>
                    <a:p>
                      <a:pPr algn="l" rtl="0" fontAlgn="ctr"/>
                      <a:r>
                        <a:rPr lang="es-MX" sz="1200" u="none" strike="noStrike">
                          <a:effectLst/>
                          <a:latin typeface="Georgia" panose="02040502050405020303" pitchFamily="18" charset="0"/>
                        </a:rPr>
                        <a:t>Instituto Estatal del Deporte (INEDEC)</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93.59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410960">
                <a:tc>
                  <a:txBody>
                    <a:bodyPr/>
                    <a:lstStyle/>
                    <a:p>
                      <a:pPr algn="l" rtl="0" fontAlgn="b"/>
                      <a:r>
                        <a:rPr lang="es-MX" sz="1200" u="none" strike="noStrike">
                          <a:effectLst/>
                          <a:latin typeface="Georgia" panose="02040502050405020303" pitchFamily="18" charset="0"/>
                        </a:rPr>
                        <a:t>Colegio de Estudios Cientificos y Tecnologícos (CECYTEC)</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96.44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7991">
                <a:tc>
                  <a:txBody>
                    <a:bodyPr/>
                    <a:lstStyle/>
                    <a:p>
                      <a:pPr algn="l" rtl="0" fontAlgn="b"/>
                      <a:r>
                        <a:rPr lang="it-IT" sz="1200" u="none" strike="noStrike">
                          <a:effectLst/>
                          <a:latin typeface="Georgia" panose="02040502050405020303" pitchFamily="18" charset="0"/>
                        </a:rPr>
                        <a:t>Centro Cultural Vito Alessio Robles.</a:t>
                      </a:r>
                      <a:endParaRPr lang="it-IT"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98.05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547316">
                <a:tc>
                  <a:txBody>
                    <a:bodyPr/>
                    <a:lstStyle/>
                    <a:p>
                      <a:pPr algn="l" rtl="0" fontAlgn="b"/>
                      <a:r>
                        <a:rPr lang="es-MX" sz="1200" u="none" strike="noStrike">
                          <a:effectLst/>
                          <a:latin typeface="Georgia" panose="02040502050405020303" pitchFamily="18" charset="0"/>
                        </a:rPr>
                        <a:t>Instituto de Desarrollo Docente, Investigación Evaluación Educativa (IDDIEE)</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91.61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377049">
                <a:tc>
                  <a:txBody>
                    <a:bodyPr/>
                    <a:lstStyle/>
                    <a:p>
                      <a:pPr algn="l" rtl="0" fontAlgn="b"/>
                      <a:r>
                        <a:rPr lang="es-MX" sz="1200" u="none" strike="noStrike">
                          <a:effectLst/>
                          <a:latin typeface="Georgia" panose="02040502050405020303" pitchFamily="18" charset="0"/>
                        </a:rPr>
                        <a:t>Colegio de Bachilleres de Coahuila (COBAC)</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89.86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547316">
                <a:tc>
                  <a:txBody>
                    <a:bodyPr/>
                    <a:lstStyle/>
                    <a:p>
                      <a:pPr algn="l" rtl="0" fontAlgn="b"/>
                      <a:r>
                        <a:rPr lang="es-MX" sz="1200" u="none" strike="noStrike">
                          <a:effectLst/>
                          <a:latin typeface="Georgia" panose="02040502050405020303" pitchFamily="18" charset="0"/>
                        </a:rPr>
                        <a:t>Instituto de Becas y Créditos Educativos del Estado de Coahuila de Zaragoza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83.83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547316">
                <a:tc>
                  <a:txBody>
                    <a:bodyPr/>
                    <a:lstStyle/>
                    <a:p>
                      <a:pPr algn="l" rtl="0" fontAlgn="b"/>
                      <a:r>
                        <a:rPr lang="es-MX" sz="1200" u="none" strike="noStrike" dirty="0">
                          <a:effectLst/>
                          <a:latin typeface="Georgia" panose="02040502050405020303" pitchFamily="18" charset="0"/>
                        </a:rPr>
                        <a:t>Administración del Patrimonio de la Beneficencia Pública en Coahuila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84.99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sp>
        <p:nvSpPr>
          <p:cNvPr id="6" name="Título 1"/>
          <p:cNvSpPr>
            <a:spLocks noGrp="1"/>
          </p:cNvSpPr>
          <p:nvPr>
            <p:ph type="title"/>
          </p:nvPr>
        </p:nvSpPr>
        <p:spPr>
          <a:xfrm>
            <a:off x="1202076" y="215757"/>
            <a:ext cx="4325421" cy="493159"/>
          </a:xfrm>
          <a:ln>
            <a:solidFill>
              <a:srgbClr val="D119AA"/>
            </a:solidFill>
          </a:ln>
        </p:spPr>
        <p:txBody>
          <a:bodyPr/>
          <a:lstStyle/>
          <a:p>
            <a:r>
              <a:rPr lang="es-MX" dirty="0" smtClean="0">
                <a:solidFill>
                  <a:schemeClr val="tx1"/>
                </a:solidFill>
              </a:rPr>
              <a:t>Descentralizados	90.14%</a:t>
            </a:r>
            <a:endParaRPr lang="es-MX" dirty="0">
              <a:solidFill>
                <a:schemeClr val="tx1"/>
              </a:solidFill>
            </a:endParaRPr>
          </a:p>
        </p:txBody>
      </p:sp>
      <p:graphicFrame>
        <p:nvGraphicFramePr>
          <p:cNvPr id="7" name="Google Shape;157;p23"/>
          <p:cNvGraphicFramePr/>
          <p:nvPr>
            <p:extLst>
              <p:ext uri="{D42A27DB-BD31-4B8C-83A1-F6EECF244321}">
                <p14:modId xmlns:p14="http://schemas.microsoft.com/office/powerpoint/2010/main" val="1980143081"/>
              </p:ext>
            </p:extLst>
          </p:nvPr>
        </p:nvGraphicFramePr>
        <p:xfrm>
          <a:off x="5115530" y="1078078"/>
          <a:ext cx="3257908" cy="3366503"/>
        </p:xfrm>
        <a:graphic>
          <a:graphicData uri="http://schemas.openxmlformats.org/drawingml/2006/table">
            <a:tbl>
              <a:tblPr>
                <a:tableStyleId>{8799B23B-EC83-4686-B30A-512413B5E67A}</a:tableStyleId>
              </a:tblPr>
              <a:tblGrid>
                <a:gridCol w="2319719">
                  <a:extLst>
                    <a:ext uri="{9D8B030D-6E8A-4147-A177-3AD203B41FA5}">
                      <a16:colId xmlns:a16="http://schemas.microsoft.com/office/drawing/2014/main" val="20000"/>
                    </a:ext>
                  </a:extLst>
                </a:gridCol>
                <a:gridCol w="938189">
                  <a:extLst>
                    <a:ext uri="{9D8B030D-6E8A-4147-A177-3AD203B41FA5}">
                      <a16:colId xmlns:a16="http://schemas.microsoft.com/office/drawing/2014/main" val="20001"/>
                    </a:ext>
                  </a:extLst>
                </a:gridCol>
              </a:tblGrid>
              <a:tr h="339492">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750787">
                <a:tc>
                  <a:txBody>
                    <a:bodyPr/>
                    <a:lstStyle/>
                    <a:p>
                      <a:pPr algn="l" rtl="0" fontAlgn="b"/>
                      <a:r>
                        <a:rPr lang="es-MX" sz="1200" u="none" strike="noStrike" dirty="0">
                          <a:effectLst/>
                          <a:latin typeface="Georgia" panose="02040502050405020303" pitchFamily="18" charset="0"/>
                        </a:rPr>
                        <a:t>Instituto de Servicios, Rehabilitación y Educación Especial e Integral del Estado de Coahuila (ISSREEI)</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98.08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401102">
                <a:tc>
                  <a:txBody>
                    <a:bodyPr/>
                    <a:lstStyle/>
                    <a:p>
                      <a:pPr algn="l" rtl="0" fontAlgn="b"/>
                      <a:r>
                        <a:rPr lang="es-MX" sz="1200" u="none" strike="noStrike" dirty="0">
                          <a:effectLst/>
                          <a:latin typeface="Georgia" panose="02040502050405020303" pitchFamily="18" charset="0"/>
                        </a:rPr>
                        <a:t>Comisión Estatal de Aguas y Saneamiento (CEAS)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99.67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80218">
                <a:tc>
                  <a:txBody>
                    <a:bodyPr/>
                    <a:lstStyle/>
                    <a:p>
                      <a:pPr algn="l" rtl="0" fontAlgn="b"/>
                      <a:r>
                        <a:rPr lang="es-MX" sz="1200" u="none" strike="noStrike" dirty="0">
                          <a:effectLst/>
                          <a:latin typeface="Georgia" panose="02040502050405020303" pitchFamily="18" charset="0"/>
                        </a:rPr>
                        <a:t>Servicios Estatales Aeroportuarios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95.18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8009">
                <a:tc>
                  <a:txBody>
                    <a:bodyPr/>
                    <a:lstStyle/>
                    <a:p>
                      <a:pPr algn="l" rtl="0" fontAlgn="b"/>
                      <a:r>
                        <a:rPr lang="es-MX" sz="1200" u="none" strike="noStrike" dirty="0">
                          <a:effectLst/>
                          <a:latin typeface="Georgia" panose="02040502050405020303" pitchFamily="18" charset="0"/>
                        </a:rPr>
                        <a:t>Consejo Editorial del Estado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87.7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479699">
                <a:tc>
                  <a:txBody>
                    <a:bodyPr/>
                    <a:lstStyle/>
                    <a:p>
                      <a:pPr algn="l" rtl="0" fontAlgn="b"/>
                      <a:r>
                        <a:rPr lang="es-MX" sz="1200" u="none" strike="noStrike" dirty="0">
                          <a:effectLst/>
                          <a:latin typeface="Georgia" panose="02040502050405020303" pitchFamily="18" charset="0"/>
                        </a:rPr>
                        <a:t>Instituto de Capacitación para el Trabajo (ICATEC)</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99.98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6978">
                <a:tc>
                  <a:txBody>
                    <a:bodyPr/>
                    <a:lstStyle/>
                    <a:p>
                      <a:pPr algn="l" rtl="0" fontAlgn="b"/>
                      <a:r>
                        <a:rPr lang="es-MX" sz="1200" u="none" strike="noStrike" dirty="0">
                          <a:effectLst/>
                          <a:latin typeface="Georgia" panose="02040502050405020303" pitchFamily="18" charset="0"/>
                        </a:rPr>
                        <a:t>Seguro Popular</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81.16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80218">
                <a:tc>
                  <a:txBody>
                    <a:bodyPr/>
                    <a:lstStyle/>
                    <a:p>
                      <a:pPr algn="l" rtl="0" fontAlgn="b"/>
                      <a:r>
                        <a:rPr lang="es-MX" sz="1200" u="none" strike="noStrike" dirty="0">
                          <a:effectLst/>
                          <a:latin typeface="Georgia" panose="02040502050405020303" pitchFamily="18" charset="0"/>
                        </a:rPr>
                        <a:t>Promotora para el Desarrollo Minero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94.34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17737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16</a:t>
            </a:fld>
            <a:endParaRPr lang="es-MX"/>
          </a:p>
        </p:txBody>
      </p:sp>
      <p:pic>
        <p:nvPicPr>
          <p:cNvPr id="4"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384" y="3757471"/>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Google Shape;157;p23"/>
          <p:cNvGraphicFramePr/>
          <p:nvPr>
            <p:extLst>
              <p:ext uri="{D42A27DB-BD31-4B8C-83A1-F6EECF244321}">
                <p14:modId xmlns:p14="http://schemas.microsoft.com/office/powerpoint/2010/main" val="460669983"/>
              </p:ext>
            </p:extLst>
          </p:nvPr>
        </p:nvGraphicFramePr>
        <p:xfrm>
          <a:off x="3287729" y="1150706"/>
          <a:ext cx="3154167" cy="2411556"/>
        </p:xfrm>
        <a:graphic>
          <a:graphicData uri="http://schemas.openxmlformats.org/drawingml/2006/table">
            <a:tbl>
              <a:tblPr>
                <a:tableStyleId>{8799B23B-EC83-4686-B30A-512413B5E67A}</a:tableStyleId>
              </a:tblPr>
              <a:tblGrid>
                <a:gridCol w="2245853">
                  <a:extLst>
                    <a:ext uri="{9D8B030D-6E8A-4147-A177-3AD203B41FA5}">
                      <a16:colId xmlns:a16="http://schemas.microsoft.com/office/drawing/2014/main" val="20000"/>
                    </a:ext>
                  </a:extLst>
                </a:gridCol>
                <a:gridCol w="908314">
                  <a:extLst>
                    <a:ext uri="{9D8B030D-6E8A-4147-A177-3AD203B41FA5}">
                      <a16:colId xmlns:a16="http://schemas.microsoft.com/office/drawing/2014/main" val="20001"/>
                    </a:ext>
                  </a:extLst>
                </a:gridCol>
              </a:tblGrid>
              <a:tr h="389745">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475624">
                <a:tc>
                  <a:txBody>
                    <a:bodyPr/>
                    <a:lstStyle/>
                    <a:p>
                      <a:pPr algn="l" rtl="0" fontAlgn="b"/>
                      <a:r>
                        <a:rPr lang="es-MX" sz="1200" u="none" strike="noStrike" dirty="0">
                          <a:effectLst/>
                          <a:latin typeface="Georgia" panose="02040502050405020303" pitchFamily="18" charset="0"/>
                        </a:rPr>
                        <a:t>Servicio Médico de los </a:t>
                      </a:r>
                      <a:r>
                        <a:rPr lang="es-MX" sz="1200" u="none" strike="noStrike" dirty="0" smtClean="0">
                          <a:effectLst/>
                          <a:latin typeface="Georgia" panose="02040502050405020303" pitchFamily="18" charset="0"/>
                        </a:rPr>
                        <a:t>Trabajadores </a:t>
                      </a:r>
                      <a:r>
                        <a:rPr lang="es-MX" sz="1200" u="none" strike="noStrike" dirty="0">
                          <a:effectLst/>
                          <a:latin typeface="Georgia" panose="02040502050405020303" pitchFamily="18" charset="0"/>
                        </a:rPr>
                        <a:t>de la Educación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99.68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460476">
                <a:tc>
                  <a:txBody>
                    <a:bodyPr/>
                    <a:lstStyle/>
                    <a:p>
                      <a:pPr algn="l" rtl="0" fontAlgn="b"/>
                      <a:r>
                        <a:rPr lang="es-MX" sz="1200" u="none" strike="noStrike">
                          <a:effectLst/>
                          <a:latin typeface="Georgia" panose="02040502050405020303" pitchFamily="18" charset="0"/>
                        </a:rPr>
                        <a:t>Comisión Estatal de Atención  Victimas</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82.61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649211">
                <a:tc>
                  <a:txBody>
                    <a:bodyPr/>
                    <a:lstStyle/>
                    <a:p>
                      <a:pPr algn="l" rtl="0" fontAlgn="b"/>
                      <a:r>
                        <a:rPr lang="es-MX" sz="1200" u="none" strike="noStrike">
                          <a:effectLst/>
                          <a:latin typeface="Georgia" panose="02040502050405020303" pitchFamily="18" charset="0"/>
                        </a:rPr>
                        <a:t>Coordinación General de Comunicación e Imagen Institucional </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92.74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436500">
                <a:tc>
                  <a:txBody>
                    <a:bodyPr/>
                    <a:lstStyle/>
                    <a:p>
                      <a:pPr algn="l" rtl="0" fontAlgn="b"/>
                      <a:r>
                        <a:rPr lang="es-MX" sz="1200" u="none" strike="noStrike" dirty="0">
                          <a:effectLst/>
                          <a:latin typeface="Georgia" panose="02040502050405020303" pitchFamily="18" charset="0"/>
                        </a:rPr>
                        <a:t>Secretaría Ejecutiva del Sistema Anticorrupción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81.89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bl>
          </a:graphicData>
        </a:graphic>
      </p:graphicFrame>
      <p:sp>
        <p:nvSpPr>
          <p:cNvPr id="6" name="Título 1"/>
          <p:cNvSpPr>
            <a:spLocks noGrp="1"/>
          </p:cNvSpPr>
          <p:nvPr>
            <p:ph type="title"/>
          </p:nvPr>
        </p:nvSpPr>
        <p:spPr>
          <a:xfrm>
            <a:off x="1222625" y="213403"/>
            <a:ext cx="7356295" cy="491244"/>
          </a:xfrm>
          <a:ln>
            <a:solidFill>
              <a:srgbClr val="D119AA"/>
            </a:solidFill>
          </a:ln>
        </p:spPr>
        <p:txBody>
          <a:bodyPr/>
          <a:lstStyle/>
          <a:p>
            <a:r>
              <a:rPr lang="es-MX" dirty="0" smtClean="0">
                <a:solidFill>
                  <a:schemeClr val="tx1"/>
                </a:solidFill>
                <a:latin typeface="Georgia" panose="02040502050405020303" pitchFamily="18" charset="0"/>
              </a:rPr>
              <a:t>Descentralizados				90.14%</a:t>
            </a:r>
            <a:endParaRPr lang="es-MX" dirty="0">
              <a:solidFill>
                <a:schemeClr val="tx1"/>
              </a:solidFill>
              <a:latin typeface="Georgia" panose="02040502050405020303" pitchFamily="18" charset="0"/>
            </a:endParaRPr>
          </a:p>
        </p:txBody>
      </p:sp>
    </p:spTree>
    <p:extLst>
      <p:ext uri="{BB962C8B-B14F-4D97-AF65-F5344CB8AC3E}">
        <p14:creationId xmlns:p14="http://schemas.microsoft.com/office/powerpoint/2010/main" val="2608615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02076" y="132335"/>
            <a:ext cx="7387118" cy="546885"/>
          </a:xfrm>
          <a:ln>
            <a:solidFill>
              <a:srgbClr val="D119AA"/>
            </a:solidFill>
          </a:ln>
        </p:spPr>
        <p:txBody>
          <a:bodyPr/>
          <a:lstStyle/>
          <a:p>
            <a:r>
              <a:rPr lang="es-MX" dirty="0" smtClean="0">
                <a:solidFill>
                  <a:schemeClr val="tx1"/>
                </a:solidFill>
                <a:latin typeface="Georgia" panose="02040502050405020303" pitchFamily="18" charset="0"/>
              </a:rPr>
              <a:t>Universidades				82.72%</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17</a:t>
            </a:fld>
            <a:endParaRPr lang="es-MX"/>
          </a:p>
        </p:txBody>
      </p:sp>
      <p:graphicFrame>
        <p:nvGraphicFramePr>
          <p:cNvPr id="4" name="Google Shape;157;p23"/>
          <p:cNvGraphicFramePr/>
          <p:nvPr>
            <p:extLst>
              <p:ext uri="{D42A27DB-BD31-4B8C-83A1-F6EECF244321}">
                <p14:modId xmlns:p14="http://schemas.microsoft.com/office/powerpoint/2010/main" val="2122376301"/>
              </p:ext>
            </p:extLst>
          </p:nvPr>
        </p:nvGraphicFramePr>
        <p:xfrm>
          <a:off x="1304817" y="1043694"/>
          <a:ext cx="3195263" cy="3245967"/>
        </p:xfrm>
        <a:graphic>
          <a:graphicData uri="http://schemas.openxmlformats.org/drawingml/2006/table">
            <a:tbl>
              <a:tblPr>
                <a:tableStyleId>{8799B23B-EC83-4686-B30A-512413B5E67A}</a:tableStyleId>
              </a:tblPr>
              <a:tblGrid>
                <a:gridCol w="2275114">
                  <a:extLst>
                    <a:ext uri="{9D8B030D-6E8A-4147-A177-3AD203B41FA5}">
                      <a16:colId xmlns:a16="http://schemas.microsoft.com/office/drawing/2014/main" val="20000"/>
                    </a:ext>
                  </a:extLst>
                </a:gridCol>
                <a:gridCol w="920149">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78100">
                <a:tc>
                  <a:txBody>
                    <a:bodyPr/>
                    <a:lstStyle/>
                    <a:p>
                      <a:pPr algn="l" rtl="0" fontAlgn="b"/>
                      <a:r>
                        <a:rPr lang="es-MX" sz="1100" u="none" strike="noStrike" dirty="0">
                          <a:effectLst/>
                          <a:latin typeface="Georgia" panose="02040502050405020303" pitchFamily="18" charset="0"/>
                        </a:rPr>
                        <a:t>Universidad </a:t>
                      </a:r>
                      <a:r>
                        <a:rPr lang="es-MX" sz="1100" u="none" strike="noStrike" dirty="0" smtClean="0">
                          <a:effectLst/>
                          <a:latin typeface="Georgia" panose="02040502050405020303" pitchFamily="18" charset="0"/>
                        </a:rPr>
                        <a:t>Autónoma </a:t>
                      </a:r>
                      <a:r>
                        <a:rPr lang="es-MX" sz="1100" u="none" strike="noStrike" dirty="0">
                          <a:effectLst/>
                          <a:latin typeface="Georgia" panose="02040502050405020303" pitchFamily="18" charset="0"/>
                        </a:rPr>
                        <a:t>de Coahuila </a:t>
                      </a:r>
                      <a:endParaRPr lang="es-MX" sz="11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93.25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95898">
                <a:tc>
                  <a:txBody>
                    <a:bodyPr/>
                    <a:lstStyle/>
                    <a:p>
                      <a:pPr algn="l" rtl="0" fontAlgn="b"/>
                      <a:r>
                        <a:rPr lang="es-MX" sz="1200" u="none" strike="noStrike">
                          <a:effectLst/>
                          <a:latin typeface="Georgia" panose="02040502050405020303" pitchFamily="18" charset="0"/>
                        </a:rPr>
                        <a:t>Instituto Tecnologico de Estudios Superiores de la Región Carbonifera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95.57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1530">
                <a:tc>
                  <a:txBody>
                    <a:bodyPr/>
                    <a:lstStyle/>
                    <a:p>
                      <a:pPr algn="l" rtl="0" fontAlgn="b"/>
                      <a:r>
                        <a:rPr lang="es-MX" sz="1200" u="none" strike="noStrike">
                          <a:effectLst/>
                          <a:latin typeface="Georgia" panose="02040502050405020303" pitchFamily="18" charset="0"/>
                        </a:rPr>
                        <a:t>Universidad Tecnológica de Torreón</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91.5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a:effectLst/>
                          <a:latin typeface="Georgia" panose="02040502050405020303" pitchFamily="18" charset="0"/>
                        </a:rPr>
                        <a:t>Instituto Tecnológico Superior de San Pedro</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94.1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473475">
                <a:tc>
                  <a:txBody>
                    <a:bodyPr/>
                    <a:lstStyle/>
                    <a:p>
                      <a:pPr algn="l" rtl="0" fontAlgn="b"/>
                      <a:r>
                        <a:rPr lang="es-MX" sz="1200" u="none" strike="noStrike">
                          <a:effectLst/>
                          <a:latin typeface="Georgia" panose="02040502050405020303" pitchFamily="18" charset="0"/>
                        </a:rPr>
                        <a:t>Universidad Politécnica d la Región Laguna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90.71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b"/>
                      <a:r>
                        <a:rPr lang="pt-BR" sz="1200" u="none" strike="noStrike">
                          <a:effectLst/>
                          <a:latin typeface="Georgia" panose="02040502050405020303" pitchFamily="18" charset="0"/>
                        </a:rPr>
                        <a:t>Instituto Tecnológico Superior de Monclova</a:t>
                      </a:r>
                      <a:endParaRPr lang="pt-BR"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92.37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b"/>
                      <a:r>
                        <a:rPr lang="es-MX" sz="1200" u="none" strike="noStrike" dirty="0">
                          <a:effectLst/>
                          <a:latin typeface="Georgia" panose="02040502050405020303" pitchFamily="18" charset="0"/>
                        </a:rPr>
                        <a:t>Universidad Tecnológica de la Región Centro de Coahuila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88.01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3858730246"/>
              </p:ext>
            </p:extLst>
          </p:nvPr>
        </p:nvGraphicFramePr>
        <p:xfrm>
          <a:off x="4849400" y="1043694"/>
          <a:ext cx="3739794" cy="2911857"/>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9466" y="4137615"/>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1144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18</a:t>
            </a:fld>
            <a:endParaRPr lang="es-MX"/>
          </a:p>
        </p:txBody>
      </p:sp>
      <p:sp>
        <p:nvSpPr>
          <p:cNvPr id="4" name="Título 1"/>
          <p:cNvSpPr>
            <a:spLocks noGrp="1"/>
          </p:cNvSpPr>
          <p:nvPr>
            <p:ph type="title"/>
          </p:nvPr>
        </p:nvSpPr>
        <p:spPr>
          <a:xfrm>
            <a:off x="1202076" y="182580"/>
            <a:ext cx="7397394" cy="557159"/>
          </a:xfrm>
          <a:ln>
            <a:solidFill>
              <a:srgbClr val="D119AA"/>
            </a:solidFill>
          </a:ln>
        </p:spPr>
        <p:txBody>
          <a:bodyPr/>
          <a:lstStyle/>
          <a:p>
            <a:r>
              <a:rPr lang="es-MX" dirty="0" smtClean="0">
                <a:solidFill>
                  <a:schemeClr val="tx1"/>
                </a:solidFill>
                <a:latin typeface="Georgia" panose="02040502050405020303" pitchFamily="18" charset="0"/>
              </a:rPr>
              <a:t>Universidades				82.72%</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641215294"/>
              </p:ext>
            </p:extLst>
          </p:nvPr>
        </p:nvGraphicFramePr>
        <p:xfrm>
          <a:off x="1304817" y="1043694"/>
          <a:ext cx="3184989" cy="3266580"/>
        </p:xfrm>
        <a:graphic>
          <a:graphicData uri="http://schemas.openxmlformats.org/drawingml/2006/table">
            <a:tbl>
              <a:tblPr>
                <a:tableStyleId>{8799B23B-EC83-4686-B30A-512413B5E67A}</a:tableStyleId>
              </a:tblPr>
              <a:tblGrid>
                <a:gridCol w="2267799">
                  <a:extLst>
                    <a:ext uri="{9D8B030D-6E8A-4147-A177-3AD203B41FA5}">
                      <a16:colId xmlns:a16="http://schemas.microsoft.com/office/drawing/2014/main" val="20000"/>
                    </a:ext>
                  </a:extLst>
                </a:gridCol>
                <a:gridCol w="917190">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78100">
                <a:tc>
                  <a:txBody>
                    <a:bodyPr/>
                    <a:lstStyle/>
                    <a:p>
                      <a:pPr algn="l" rtl="0" fontAlgn="b"/>
                      <a:r>
                        <a:rPr lang="es-MX" sz="1200" u="none" strike="noStrike">
                          <a:effectLst/>
                          <a:latin typeface="Georgia" panose="02040502050405020303" pitchFamily="18" charset="0"/>
                        </a:rPr>
                        <a:t>Universidad Tecnológica de la Región Carbonifera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80.08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95898">
                <a:tc>
                  <a:txBody>
                    <a:bodyPr/>
                    <a:lstStyle/>
                    <a:p>
                      <a:pPr algn="l" rtl="0" fontAlgn="b"/>
                      <a:r>
                        <a:rPr lang="es-MX" sz="1200" u="none" strike="noStrike">
                          <a:effectLst/>
                          <a:latin typeface="Georgia" panose="02040502050405020303" pitchFamily="18" charset="0"/>
                        </a:rPr>
                        <a:t>Universidad Tecnológica de Saltillo</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23.59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1530">
                <a:tc>
                  <a:txBody>
                    <a:bodyPr/>
                    <a:lstStyle/>
                    <a:p>
                      <a:pPr algn="l" rtl="0" fontAlgn="b"/>
                      <a:r>
                        <a:rPr lang="es-MX" sz="1200" u="none" strike="noStrike">
                          <a:effectLst/>
                          <a:latin typeface="Georgia" panose="02040502050405020303" pitchFamily="18" charset="0"/>
                        </a:rPr>
                        <a:t>Instituto Tecnológico de Estudios Superiores de Ciudad Acuña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93.13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dirty="0">
                          <a:effectLst/>
                          <a:latin typeface="Georgia" panose="02040502050405020303" pitchFamily="18" charset="0"/>
                        </a:rPr>
                        <a:t>Instituto Tecnológico Superior de Melchor Múzquiz</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73.34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473475">
                <a:tc>
                  <a:txBody>
                    <a:bodyPr/>
                    <a:lstStyle/>
                    <a:p>
                      <a:pPr algn="l" rtl="0" fontAlgn="b"/>
                      <a:r>
                        <a:rPr lang="es-MX" sz="1200" u="none" strike="noStrike">
                          <a:effectLst/>
                          <a:latin typeface="Georgia" panose="02040502050405020303" pitchFamily="18" charset="0"/>
                        </a:rPr>
                        <a:t>Universidad Tecnológica de Coahuila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75.62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a:effectLst/>
                          <a:latin typeface="Georgia" panose="02040502050405020303" pitchFamily="18" charset="0"/>
                        </a:rPr>
                        <a:t>Universidad Politécnica de Monclova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85.64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b"/>
                      <a:r>
                        <a:rPr lang="es-MX" sz="1200" u="none" strike="noStrike" dirty="0">
                          <a:effectLst/>
                          <a:latin typeface="Georgia" panose="02040502050405020303" pitchFamily="18" charset="0"/>
                        </a:rPr>
                        <a:t>Universidad Tecnológica del Norte de Coahuila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100</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11"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9466" y="4137615"/>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Google Shape;157;p23"/>
          <p:cNvGraphicFramePr/>
          <p:nvPr>
            <p:extLst>
              <p:ext uri="{D42A27DB-BD31-4B8C-83A1-F6EECF244321}">
                <p14:modId xmlns:p14="http://schemas.microsoft.com/office/powerpoint/2010/main" val="2975609272"/>
              </p:ext>
            </p:extLst>
          </p:nvPr>
        </p:nvGraphicFramePr>
        <p:xfrm>
          <a:off x="4972691" y="1043694"/>
          <a:ext cx="3174715" cy="1859655"/>
        </p:xfrm>
        <a:graphic>
          <a:graphicData uri="http://schemas.openxmlformats.org/drawingml/2006/table">
            <a:tbl>
              <a:tblPr>
                <a:tableStyleId>{8799B23B-EC83-4686-B30A-512413B5E67A}</a:tableStyleId>
              </a:tblPr>
              <a:tblGrid>
                <a:gridCol w="2260483">
                  <a:extLst>
                    <a:ext uri="{9D8B030D-6E8A-4147-A177-3AD203B41FA5}">
                      <a16:colId xmlns:a16="http://schemas.microsoft.com/office/drawing/2014/main" val="20000"/>
                    </a:ext>
                  </a:extLst>
                </a:gridCol>
                <a:gridCol w="914232">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378100">
                <a:tc>
                  <a:txBody>
                    <a:bodyPr/>
                    <a:lstStyle/>
                    <a:p>
                      <a:pPr algn="l" rtl="0" fontAlgn="b"/>
                      <a:r>
                        <a:rPr lang="es-MX" sz="1200" u="none" strike="noStrike" dirty="0">
                          <a:effectLst/>
                          <a:latin typeface="Georgia" panose="02040502050405020303" pitchFamily="18" charset="0"/>
                        </a:rPr>
                        <a:t>Universidad Politécnica de Piedras Negras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83.87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95898">
                <a:tc>
                  <a:txBody>
                    <a:bodyPr/>
                    <a:lstStyle/>
                    <a:p>
                      <a:pPr algn="l" rtl="0" fontAlgn="b"/>
                      <a:r>
                        <a:rPr lang="es-MX" sz="1200" u="none" strike="noStrike" dirty="0">
                          <a:effectLst/>
                          <a:latin typeface="Georgia" panose="02040502050405020303" pitchFamily="18" charset="0"/>
                        </a:rPr>
                        <a:t>Universidad Tecnológica de Ciudad Acuña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95.22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361530">
                <a:tc>
                  <a:txBody>
                    <a:bodyPr/>
                    <a:lstStyle/>
                    <a:p>
                      <a:pPr algn="l" rtl="0" fontAlgn="b"/>
                      <a:r>
                        <a:rPr lang="es-MX" sz="1200" u="none" strike="noStrike" dirty="0">
                          <a:effectLst/>
                          <a:latin typeface="Georgia" panose="02040502050405020303" pitchFamily="18" charset="0"/>
                        </a:rPr>
                        <a:t>Universidad Tecnológica de Parras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90.17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dirty="0">
                          <a:effectLst/>
                          <a:latin typeface="Georgia" panose="02040502050405020303" pitchFamily="18" charset="0"/>
                        </a:rPr>
                        <a:t>Universidad Politécnica de Ramos Arizpe</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42.71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82009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1802" y="110661"/>
            <a:ext cx="7376844" cy="629078"/>
          </a:xfrm>
          <a:ln>
            <a:solidFill>
              <a:srgbClr val="D119AA"/>
            </a:solidFill>
          </a:ln>
        </p:spPr>
        <p:txBody>
          <a:bodyPr/>
          <a:lstStyle/>
          <a:p>
            <a:r>
              <a:rPr lang="es-MX" dirty="0" smtClean="0">
                <a:solidFill>
                  <a:schemeClr val="tx1"/>
                </a:solidFill>
              </a:rPr>
              <a:t>Municipios					75.26%</a:t>
            </a:r>
            <a:endParaRPr lang="es-MX" dirty="0">
              <a:solidFill>
                <a:schemeClr val="tx1"/>
              </a:solidFill>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19</a:t>
            </a:fld>
            <a:endParaRPr lang="es-MX"/>
          </a:p>
        </p:txBody>
      </p:sp>
      <p:graphicFrame>
        <p:nvGraphicFramePr>
          <p:cNvPr id="4" name="Google Shape;157;p23"/>
          <p:cNvGraphicFramePr/>
          <p:nvPr>
            <p:extLst>
              <p:ext uri="{D42A27DB-BD31-4B8C-83A1-F6EECF244321}">
                <p14:modId xmlns:p14="http://schemas.microsoft.com/office/powerpoint/2010/main" val="527361805"/>
              </p:ext>
            </p:extLst>
          </p:nvPr>
        </p:nvGraphicFramePr>
        <p:xfrm>
          <a:off x="1304818" y="1043694"/>
          <a:ext cx="3277456" cy="2377878"/>
        </p:xfrm>
        <a:graphic>
          <a:graphicData uri="http://schemas.openxmlformats.org/drawingml/2006/table">
            <a:tbl>
              <a:tblPr>
                <a:tableStyleId>{8799B23B-EC83-4686-B30A-512413B5E67A}</a:tableStyleId>
              </a:tblPr>
              <a:tblGrid>
                <a:gridCol w="2333638">
                  <a:extLst>
                    <a:ext uri="{9D8B030D-6E8A-4147-A177-3AD203B41FA5}">
                      <a16:colId xmlns:a16="http://schemas.microsoft.com/office/drawing/2014/main" val="20000"/>
                    </a:ext>
                  </a:extLst>
                </a:gridCol>
                <a:gridCol w="943818">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Abasolo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58.83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dirty="0">
                          <a:effectLst/>
                          <a:latin typeface="Georgia" panose="02040502050405020303" pitchFamily="18" charset="0"/>
                        </a:rPr>
                        <a:t>Acuña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83.52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dirty="0">
                          <a:effectLst/>
                          <a:latin typeface="Georgia" panose="02040502050405020303" pitchFamily="18" charset="0"/>
                        </a:rPr>
                        <a:t>Allende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77.01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dirty="0">
                          <a:effectLst/>
                          <a:latin typeface="Georgia" panose="02040502050405020303" pitchFamily="18" charset="0"/>
                        </a:rPr>
                        <a:t>Arteaga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89.96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dirty="0">
                          <a:effectLst/>
                          <a:latin typeface="Georgia" panose="02040502050405020303" pitchFamily="18" charset="0"/>
                        </a:rPr>
                        <a:t>Candela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65.87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a:effectLst/>
                          <a:latin typeface="Georgia" panose="02040502050405020303" pitchFamily="18" charset="0"/>
                        </a:rPr>
                        <a:t>Castaños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45.19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smtClean="0">
                          <a:effectLst/>
                          <a:latin typeface="Georgia" panose="02040502050405020303" pitchFamily="18" charset="0"/>
                        </a:rPr>
                        <a:t>Cuatro Ciénegas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96.66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2137732335"/>
              </p:ext>
            </p:extLst>
          </p:nvPr>
        </p:nvGraphicFramePr>
        <p:xfrm>
          <a:off x="4678166" y="1043694"/>
          <a:ext cx="3736369" cy="2377879"/>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1802" y="38688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71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533400" y="400050"/>
            <a:ext cx="2106600" cy="909900"/>
          </a:xfrm>
          <a:prstGeom prst="rect">
            <a:avLst/>
          </a:prstGeom>
          <a:ln>
            <a:solidFill>
              <a:srgbClr val="D119AA"/>
            </a:solidFill>
          </a:ln>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solidFill>
                  <a:schemeClr val="tx1"/>
                </a:solidFill>
                <a:latin typeface="Georgia" panose="02040502050405020303" pitchFamily="18" charset="0"/>
              </a:rPr>
              <a:t>Índice</a:t>
            </a:r>
            <a:endParaRPr dirty="0">
              <a:solidFill>
                <a:schemeClr val="tx1"/>
              </a:solidFill>
              <a:latin typeface="Georgia" panose="02040502050405020303" pitchFamily="18" charset="0"/>
            </a:endParaRPr>
          </a:p>
        </p:txBody>
      </p:sp>
      <p:sp>
        <p:nvSpPr>
          <p:cNvPr id="62" name="Google Shape;62;p12"/>
          <p:cNvSpPr txBox="1"/>
          <p:nvPr/>
        </p:nvSpPr>
        <p:spPr>
          <a:xfrm>
            <a:off x="1582625" y="1633591"/>
            <a:ext cx="6598200" cy="636998"/>
          </a:xfrm>
          <a:prstGeom prst="rect">
            <a:avLst/>
          </a:prstGeom>
          <a:noFill/>
          <a:ln>
            <a:noFill/>
          </a:ln>
        </p:spPr>
        <p:txBody>
          <a:bodyPr spcFirstLastPara="1" wrap="square" lIns="91425" tIns="91425" rIns="91425" bIns="91425" anchor="t" anchorCtr="0">
            <a:noAutofit/>
          </a:bodyPr>
          <a:lstStyle/>
          <a:p>
            <a:pPr marL="171450" indent="-171450" algn="just">
              <a:buFont typeface="Wingdings" panose="05000000000000000000" pitchFamily="2" charset="2"/>
              <a:buChar char="§"/>
            </a:pPr>
            <a:r>
              <a:rPr lang="es-MX" dirty="0" smtClean="0">
                <a:latin typeface="Georgia" panose="02040502050405020303" pitchFamily="18" charset="0"/>
              </a:rPr>
              <a:t>Metodología </a:t>
            </a:r>
            <a:r>
              <a:rPr lang="es-MX" dirty="0">
                <a:latin typeface="Georgia" panose="02040502050405020303" pitchFamily="18" charset="0"/>
              </a:rPr>
              <a:t>Aplicada en la Evaluación  a la Plataforma </a:t>
            </a:r>
            <a:r>
              <a:rPr lang="es-MX" dirty="0" smtClean="0">
                <a:latin typeface="Georgia" panose="02040502050405020303" pitchFamily="18" charset="0"/>
              </a:rPr>
              <a:t>Nacional de Transparencia</a:t>
            </a:r>
            <a:r>
              <a:rPr lang="es-MX" dirty="0">
                <a:latin typeface="Georgia" panose="02040502050405020303" pitchFamily="18" charset="0"/>
              </a:rPr>
              <a:t>.</a:t>
            </a:r>
          </a:p>
          <a:p>
            <a:pPr marL="0" lvl="0" indent="0" algn="l" rtl="0">
              <a:spcBef>
                <a:spcPts val="600"/>
              </a:spcBef>
              <a:spcAft>
                <a:spcPts val="0"/>
              </a:spcAft>
              <a:buNone/>
            </a:pPr>
            <a:endParaRPr sz="1200" dirty="0">
              <a:solidFill>
                <a:srgbClr val="1D1D1B"/>
              </a:solidFill>
              <a:latin typeface="Georgia"/>
              <a:ea typeface="Georgia"/>
              <a:cs typeface="Georgia"/>
              <a:sym typeface="Georgia"/>
            </a:endParaRPr>
          </a:p>
        </p:txBody>
      </p:sp>
      <p:sp>
        <p:nvSpPr>
          <p:cNvPr id="63" name="Google Shape;63;p12"/>
          <p:cNvSpPr txBox="1"/>
          <p:nvPr/>
        </p:nvSpPr>
        <p:spPr>
          <a:xfrm>
            <a:off x="1582624" y="2176707"/>
            <a:ext cx="6598201" cy="710331"/>
          </a:xfrm>
          <a:prstGeom prst="rect">
            <a:avLst/>
          </a:prstGeom>
          <a:noFill/>
          <a:ln>
            <a:noFill/>
          </a:ln>
        </p:spPr>
        <p:txBody>
          <a:bodyPr spcFirstLastPara="1" wrap="square" lIns="91425" tIns="91425" rIns="91425" bIns="91425" anchor="t" anchorCtr="0">
            <a:noAutofit/>
          </a:bodyPr>
          <a:lstStyle/>
          <a:p>
            <a:pPr marL="171450" lvl="0" indent="-171450" algn="just">
              <a:spcBef>
                <a:spcPts val="600"/>
              </a:spcBef>
              <a:buFont typeface="Wingdings" panose="05000000000000000000" pitchFamily="2" charset="2"/>
              <a:buChar char="§"/>
            </a:pPr>
            <a:r>
              <a:rPr lang="es-MX" dirty="0">
                <a:solidFill>
                  <a:schemeClr val="tx1"/>
                </a:solidFill>
                <a:latin typeface="Georgia" panose="02040502050405020303" pitchFamily="18" charset="0"/>
                <a:ea typeface="Georgia"/>
                <a:cs typeface="Georgia"/>
                <a:sym typeface="Georgia"/>
              </a:rPr>
              <a:t>Resultados Obtenidos  por  los Sujetos   Obligados   </a:t>
            </a:r>
            <a:r>
              <a:rPr lang="es-MX" dirty="0" smtClean="0">
                <a:solidFill>
                  <a:schemeClr val="tx1"/>
                </a:solidFill>
                <a:latin typeface="Georgia" panose="02040502050405020303" pitchFamily="18" charset="0"/>
                <a:ea typeface="Georgia"/>
                <a:cs typeface="Georgia"/>
                <a:sym typeface="Georgia"/>
              </a:rPr>
              <a:t>del Estado </a:t>
            </a:r>
            <a:r>
              <a:rPr lang="es-MX" dirty="0">
                <a:solidFill>
                  <a:schemeClr val="tx1"/>
                </a:solidFill>
                <a:latin typeface="Georgia" panose="02040502050405020303" pitchFamily="18" charset="0"/>
                <a:ea typeface="Georgia"/>
                <a:cs typeface="Georgia"/>
                <a:sym typeface="Georgia"/>
              </a:rPr>
              <a:t>de Coahuila de Zaragoza</a:t>
            </a:r>
            <a:endParaRPr dirty="0">
              <a:solidFill>
                <a:schemeClr val="tx1"/>
              </a:solidFill>
              <a:latin typeface="Georgia" panose="02040502050405020303" pitchFamily="18" charset="0"/>
              <a:ea typeface="Georgia"/>
              <a:cs typeface="Georgia"/>
              <a:sym typeface="Georgia"/>
            </a:endParaRPr>
          </a:p>
        </p:txBody>
      </p:sp>
      <p:sp>
        <p:nvSpPr>
          <p:cNvPr id="64" name="Google Shape;64;p12"/>
          <p:cNvSpPr txBox="1"/>
          <p:nvPr/>
        </p:nvSpPr>
        <p:spPr>
          <a:xfrm>
            <a:off x="1582624" y="2813706"/>
            <a:ext cx="6598202" cy="802798"/>
          </a:xfrm>
          <a:prstGeom prst="rect">
            <a:avLst/>
          </a:prstGeom>
          <a:noFill/>
          <a:ln>
            <a:noFill/>
          </a:ln>
        </p:spPr>
        <p:txBody>
          <a:bodyPr spcFirstLastPara="1" wrap="square" lIns="91425" tIns="91425" rIns="91425" bIns="91425" anchor="t" anchorCtr="0">
            <a:noAutofit/>
          </a:bodyPr>
          <a:lstStyle/>
          <a:p>
            <a:pPr marL="171450" lvl="0" indent="-171450" algn="just">
              <a:spcBef>
                <a:spcPts val="1000"/>
              </a:spcBef>
              <a:buFont typeface="Wingdings" panose="05000000000000000000" pitchFamily="2" charset="2"/>
              <a:buChar char="§"/>
            </a:pPr>
            <a:r>
              <a:rPr lang="es-MX" dirty="0">
                <a:solidFill>
                  <a:schemeClr val="tx1"/>
                </a:solidFill>
                <a:latin typeface="Georgia" panose="02040502050405020303" pitchFamily="18" charset="0"/>
                <a:ea typeface="Georgia"/>
                <a:cs typeface="Georgia"/>
                <a:sym typeface="Georgia"/>
              </a:rPr>
              <a:t>Promedios  por grupos  de  Sujetos   Obligados   en   </a:t>
            </a:r>
            <a:r>
              <a:rPr lang="es-MX" dirty="0" smtClean="0">
                <a:solidFill>
                  <a:schemeClr val="tx1"/>
                </a:solidFill>
                <a:latin typeface="Georgia" panose="02040502050405020303" pitchFamily="18" charset="0"/>
                <a:ea typeface="Georgia"/>
                <a:cs typeface="Georgia"/>
                <a:sym typeface="Georgia"/>
              </a:rPr>
              <a:t>el Estado </a:t>
            </a:r>
            <a:r>
              <a:rPr lang="es-MX" dirty="0">
                <a:solidFill>
                  <a:schemeClr val="tx1"/>
                </a:solidFill>
                <a:latin typeface="Georgia" panose="02040502050405020303" pitchFamily="18" charset="0"/>
                <a:ea typeface="Georgia"/>
                <a:cs typeface="Georgia"/>
                <a:sym typeface="Georgia"/>
              </a:rPr>
              <a:t>de Coahuila de Zaragoza</a:t>
            </a:r>
            <a:r>
              <a:rPr lang="es-MX" sz="1200" dirty="0">
                <a:solidFill>
                  <a:srgbClr val="1D1D1B"/>
                </a:solidFill>
                <a:latin typeface="Georgia" panose="02040502050405020303" pitchFamily="18" charset="0"/>
                <a:ea typeface="Georgia"/>
                <a:cs typeface="Georgia"/>
                <a:sym typeface="Georgia"/>
              </a:rPr>
              <a:t>.</a:t>
            </a:r>
          </a:p>
        </p:txBody>
      </p:sp>
      <p:sp>
        <p:nvSpPr>
          <p:cNvPr id="65" name="Google Shape;65;p12"/>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2</a:t>
            </a:fld>
            <a:endParaRPr/>
          </a:p>
        </p:txBody>
      </p:sp>
      <p:pic>
        <p:nvPicPr>
          <p:cNvPr id="7"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3137" y="68680"/>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20</a:t>
            </a:fld>
            <a:endParaRPr lang="es-MX"/>
          </a:p>
        </p:txBody>
      </p:sp>
      <p:sp>
        <p:nvSpPr>
          <p:cNvPr id="4" name="Título 1"/>
          <p:cNvSpPr>
            <a:spLocks noGrp="1"/>
          </p:cNvSpPr>
          <p:nvPr>
            <p:ph type="title"/>
          </p:nvPr>
        </p:nvSpPr>
        <p:spPr>
          <a:xfrm>
            <a:off x="1191802" y="233951"/>
            <a:ext cx="7387118" cy="491244"/>
          </a:xfrm>
          <a:ln>
            <a:solidFill>
              <a:srgbClr val="D119AA"/>
            </a:solidFill>
          </a:ln>
        </p:spPr>
        <p:txBody>
          <a:bodyPr/>
          <a:lstStyle/>
          <a:p>
            <a:r>
              <a:rPr lang="es-MX" dirty="0" smtClean="0">
                <a:solidFill>
                  <a:schemeClr val="tx1"/>
                </a:solidFill>
              </a:rPr>
              <a:t>Municipios					75.26%</a:t>
            </a:r>
            <a:endParaRPr lang="es-MX" dirty="0">
              <a:solidFill>
                <a:schemeClr val="tx1"/>
              </a:solidFill>
            </a:endParaRPr>
          </a:p>
        </p:txBody>
      </p:sp>
      <p:graphicFrame>
        <p:nvGraphicFramePr>
          <p:cNvPr id="5" name="Google Shape;157;p23"/>
          <p:cNvGraphicFramePr/>
          <p:nvPr>
            <p:extLst>
              <p:ext uri="{D42A27DB-BD31-4B8C-83A1-F6EECF244321}">
                <p14:modId xmlns:p14="http://schemas.microsoft.com/office/powerpoint/2010/main" val="1794923887"/>
              </p:ext>
            </p:extLst>
          </p:nvPr>
        </p:nvGraphicFramePr>
        <p:xfrm>
          <a:off x="1469204" y="1049698"/>
          <a:ext cx="3217524" cy="2377878"/>
        </p:xfrm>
        <a:graphic>
          <a:graphicData uri="http://schemas.openxmlformats.org/drawingml/2006/table">
            <a:tbl>
              <a:tblPr>
                <a:tableStyleId>{8799B23B-EC83-4686-B30A-512413B5E67A}</a:tableStyleId>
              </a:tblPr>
              <a:tblGrid>
                <a:gridCol w="2290964">
                  <a:extLst>
                    <a:ext uri="{9D8B030D-6E8A-4147-A177-3AD203B41FA5}">
                      <a16:colId xmlns:a16="http://schemas.microsoft.com/office/drawing/2014/main" val="20000"/>
                    </a:ext>
                  </a:extLst>
                </a:gridCol>
                <a:gridCol w="926560">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Escobedo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77.08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a:effectLst/>
                          <a:latin typeface="Georgia" panose="02040502050405020303" pitchFamily="18" charset="0"/>
                        </a:rPr>
                        <a:t>Francisco I. Madero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90.23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a:effectLst/>
                          <a:latin typeface="Georgia" panose="02040502050405020303" pitchFamily="18" charset="0"/>
                        </a:rPr>
                        <a:t>Frontera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87.08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a:effectLst/>
                          <a:latin typeface="Georgia" panose="02040502050405020303" pitchFamily="18" charset="0"/>
                        </a:rPr>
                        <a:t>Gral. Cepeda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94.06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a:effectLst/>
                          <a:latin typeface="Georgia" panose="02040502050405020303" pitchFamily="18" charset="0"/>
                        </a:rPr>
                        <a:t>Guerrero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95.43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a:effectLst/>
                          <a:latin typeface="Georgia" panose="02040502050405020303" pitchFamily="18" charset="0"/>
                        </a:rPr>
                        <a:t>Hidalgo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33.33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a:effectLst/>
                          <a:latin typeface="Georgia" panose="02040502050405020303" pitchFamily="18" charset="0"/>
                        </a:rPr>
                        <a:t>Jiménez</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50.45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802" y="38688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oogle Shape;157;p23"/>
          <p:cNvGraphicFramePr/>
          <p:nvPr>
            <p:extLst>
              <p:ext uri="{D42A27DB-BD31-4B8C-83A1-F6EECF244321}">
                <p14:modId xmlns:p14="http://schemas.microsoft.com/office/powerpoint/2010/main" val="3718873393"/>
              </p:ext>
            </p:extLst>
          </p:nvPr>
        </p:nvGraphicFramePr>
        <p:xfrm>
          <a:off x="5125091" y="1037690"/>
          <a:ext cx="3320265" cy="2383882"/>
        </p:xfrm>
        <a:graphic>
          <a:graphicData uri="http://schemas.openxmlformats.org/drawingml/2006/table">
            <a:tbl>
              <a:tblPr>
                <a:tableStyleId>{8799B23B-EC83-4686-B30A-512413B5E67A}</a:tableStyleId>
              </a:tblPr>
              <a:tblGrid>
                <a:gridCol w="2364119">
                  <a:extLst>
                    <a:ext uri="{9D8B030D-6E8A-4147-A177-3AD203B41FA5}">
                      <a16:colId xmlns:a16="http://schemas.microsoft.com/office/drawing/2014/main" val="20000"/>
                    </a:ext>
                  </a:extLst>
                </a:gridCol>
                <a:gridCol w="956146">
                  <a:extLst>
                    <a:ext uri="{9D8B030D-6E8A-4147-A177-3AD203B41FA5}">
                      <a16:colId xmlns:a16="http://schemas.microsoft.com/office/drawing/2014/main" val="20001"/>
                    </a:ext>
                  </a:extLst>
                </a:gridCol>
              </a:tblGrid>
              <a:tr h="341091">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Juárez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68.84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dirty="0">
                          <a:effectLst/>
                          <a:latin typeface="Georgia" panose="02040502050405020303" pitchFamily="18" charset="0"/>
                        </a:rPr>
                        <a:t>Lamadrid</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79.38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dirty="0">
                          <a:effectLst/>
                          <a:latin typeface="Georgia" panose="02040502050405020303" pitchFamily="18" charset="0"/>
                        </a:rPr>
                        <a:t>Matamoros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82.96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dirty="0">
                          <a:effectLst/>
                          <a:latin typeface="Georgia" panose="02040502050405020303" pitchFamily="18" charset="0"/>
                        </a:rPr>
                        <a:t>Monclova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80.86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dirty="0">
                          <a:effectLst/>
                          <a:latin typeface="Georgia" panose="02040502050405020303" pitchFamily="18" charset="0"/>
                        </a:rPr>
                        <a:t>Morelos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98.61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dirty="0">
                          <a:effectLst/>
                          <a:latin typeface="Georgia" panose="02040502050405020303" pitchFamily="18" charset="0"/>
                        </a:rPr>
                        <a:t>Múzquiz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98.61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a:effectLst/>
                          <a:latin typeface="Georgia" panose="02040502050405020303" pitchFamily="18" charset="0"/>
                        </a:rPr>
                        <a:t>Nadadores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39.54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32528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21</a:t>
            </a:fld>
            <a:endParaRPr lang="es-MX"/>
          </a:p>
        </p:txBody>
      </p:sp>
      <p:sp>
        <p:nvSpPr>
          <p:cNvPr id="4" name="Título 1"/>
          <p:cNvSpPr>
            <a:spLocks noGrp="1"/>
          </p:cNvSpPr>
          <p:nvPr>
            <p:ph type="title"/>
          </p:nvPr>
        </p:nvSpPr>
        <p:spPr>
          <a:xfrm>
            <a:off x="1191802" y="213402"/>
            <a:ext cx="7366570" cy="491244"/>
          </a:xfrm>
          <a:ln>
            <a:solidFill>
              <a:srgbClr val="D119AA"/>
            </a:solidFill>
          </a:ln>
        </p:spPr>
        <p:txBody>
          <a:bodyPr/>
          <a:lstStyle/>
          <a:p>
            <a:r>
              <a:rPr lang="es-MX" dirty="0" smtClean="0">
                <a:solidFill>
                  <a:schemeClr val="tx1"/>
                </a:solidFill>
                <a:latin typeface="Georgia" panose="02040502050405020303" pitchFamily="18" charset="0"/>
              </a:rPr>
              <a:t>Municipios					75.26%</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32171623"/>
              </p:ext>
            </p:extLst>
          </p:nvPr>
        </p:nvGraphicFramePr>
        <p:xfrm>
          <a:off x="1304818" y="1043694"/>
          <a:ext cx="3246634" cy="2377878"/>
        </p:xfrm>
        <a:graphic>
          <a:graphicData uri="http://schemas.openxmlformats.org/drawingml/2006/table">
            <a:tbl>
              <a:tblPr>
                <a:tableStyleId>{8799B23B-EC83-4686-B30A-512413B5E67A}</a:tableStyleId>
              </a:tblPr>
              <a:tblGrid>
                <a:gridCol w="2311692">
                  <a:extLst>
                    <a:ext uri="{9D8B030D-6E8A-4147-A177-3AD203B41FA5}">
                      <a16:colId xmlns:a16="http://schemas.microsoft.com/office/drawing/2014/main" val="20000"/>
                    </a:ext>
                  </a:extLst>
                </a:gridCol>
                <a:gridCol w="934942">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Nava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59.6</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dirty="0">
                          <a:effectLst/>
                          <a:latin typeface="Georgia" panose="02040502050405020303" pitchFamily="18" charset="0"/>
                        </a:rPr>
                        <a:t>Ocampo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42.42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dirty="0">
                          <a:effectLst/>
                          <a:latin typeface="Georgia" panose="02040502050405020303" pitchFamily="18" charset="0"/>
                        </a:rPr>
                        <a:t>Parras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16.48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dirty="0">
                          <a:effectLst/>
                          <a:latin typeface="Georgia" panose="02040502050405020303" pitchFamily="18" charset="0"/>
                        </a:rPr>
                        <a:t>Piedras Negras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95.01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dirty="0">
                          <a:effectLst/>
                          <a:latin typeface="Georgia" panose="02040502050405020303" pitchFamily="18" charset="0"/>
                        </a:rPr>
                        <a:t>Progreso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95.78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a:effectLst/>
                          <a:latin typeface="Georgia" panose="02040502050405020303" pitchFamily="18" charset="0"/>
                        </a:rPr>
                        <a:t>Ramos Arizpe</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90.12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a:effectLst/>
                          <a:latin typeface="Georgia" panose="02040502050405020303" pitchFamily="18" charset="0"/>
                        </a:rPr>
                        <a:t>Sabinas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43.22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802" y="38688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oogle Shape;157;p23"/>
          <p:cNvGraphicFramePr/>
          <p:nvPr>
            <p:extLst>
              <p:ext uri="{D42A27DB-BD31-4B8C-83A1-F6EECF244321}">
                <p14:modId xmlns:p14="http://schemas.microsoft.com/office/powerpoint/2010/main" val="4207219278"/>
              </p:ext>
            </p:extLst>
          </p:nvPr>
        </p:nvGraphicFramePr>
        <p:xfrm>
          <a:off x="5042899" y="1043694"/>
          <a:ext cx="3238072" cy="2377878"/>
        </p:xfrm>
        <a:graphic>
          <a:graphicData uri="http://schemas.openxmlformats.org/drawingml/2006/table">
            <a:tbl>
              <a:tblPr>
                <a:tableStyleId>{8799B23B-EC83-4686-B30A-512413B5E67A}</a:tableStyleId>
              </a:tblPr>
              <a:tblGrid>
                <a:gridCol w="2305595">
                  <a:extLst>
                    <a:ext uri="{9D8B030D-6E8A-4147-A177-3AD203B41FA5}">
                      <a16:colId xmlns:a16="http://schemas.microsoft.com/office/drawing/2014/main" val="20000"/>
                    </a:ext>
                  </a:extLst>
                </a:gridCol>
                <a:gridCol w="932477">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Sacramento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72.25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dirty="0">
                          <a:effectLst/>
                          <a:latin typeface="Georgia" panose="02040502050405020303" pitchFamily="18" charset="0"/>
                        </a:rPr>
                        <a:t>Saltillo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93.73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dirty="0">
                          <a:effectLst/>
                          <a:latin typeface="Georgia" panose="02040502050405020303" pitchFamily="18" charset="0"/>
                        </a:rPr>
                        <a:t>San Buenaventura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93.7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dirty="0">
                          <a:effectLst/>
                          <a:latin typeface="Georgia" panose="02040502050405020303" pitchFamily="18" charset="0"/>
                        </a:rPr>
                        <a:t>San Juan de Sabinas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81.43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dirty="0">
                          <a:effectLst/>
                          <a:latin typeface="Georgia" panose="02040502050405020303" pitchFamily="18" charset="0"/>
                        </a:rPr>
                        <a:t>San Pedro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89.23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dirty="0">
                          <a:effectLst/>
                          <a:latin typeface="Georgia" panose="02040502050405020303" pitchFamily="18" charset="0"/>
                        </a:rPr>
                        <a:t>Sierra Mojada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92.13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a:effectLst/>
                          <a:latin typeface="Georgia" panose="02040502050405020303" pitchFamily="18" charset="0"/>
                        </a:rPr>
                        <a:t>Torreón</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92.42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7679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22</a:t>
            </a:fld>
            <a:endParaRPr lang="es-MX"/>
          </a:p>
        </p:txBody>
      </p:sp>
      <p:graphicFrame>
        <p:nvGraphicFramePr>
          <p:cNvPr id="4" name="Google Shape;157;p23"/>
          <p:cNvGraphicFramePr/>
          <p:nvPr>
            <p:extLst>
              <p:ext uri="{D42A27DB-BD31-4B8C-83A1-F6EECF244321}">
                <p14:modId xmlns:p14="http://schemas.microsoft.com/office/powerpoint/2010/main" val="3441940796"/>
              </p:ext>
            </p:extLst>
          </p:nvPr>
        </p:nvGraphicFramePr>
        <p:xfrm>
          <a:off x="3369068" y="1555170"/>
          <a:ext cx="3022314" cy="1113879"/>
        </p:xfrm>
        <a:graphic>
          <a:graphicData uri="http://schemas.openxmlformats.org/drawingml/2006/table">
            <a:tbl>
              <a:tblPr>
                <a:tableStyleId>{8799B23B-EC83-4686-B30A-512413B5E67A}</a:tableStyleId>
              </a:tblPr>
              <a:tblGrid>
                <a:gridCol w="1881026">
                  <a:extLst>
                    <a:ext uri="{9D8B030D-6E8A-4147-A177-3AD203B41FA5}">
                      <a16:colId xmlns:a16="http://schemas.microsoft.com/office/drawing/2014/main" val="20000"/>
                    </a:ext>
                  </a:extLst>
                </a:gridCol>
                <a:gridCol w="1141288">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Viesca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80.75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dirty="0">
                          <a:effectLst/>
                          <a:latin typeface="Georgia" panose="02040502050405020303" pitchFamily="18" charset="0"/>
                        </a:rPr>
                        <a:t>Villa Unión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82.39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dirty="0">
                          <a:effectLst/>
                          <a:latin typeface="Georgia" panose="02040502050405020303" pitchFamily="18" charset="0"/>
                        </a:rPr>
                        <a:t>Zaragoza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45.83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bl>
          </a:graphicData>
        </a:graphic>
      </p:graphicFrame>
      <p:sp>
        <p:nvSpPr>
          <p:cNvPr id="5" name="Título 1"/>
          <p:cNvSpPr txBox="1">
            <a:spLocks/>
          </p:cNvSpPr>
          <p:nvPr/>
        </p:nvSpPr>
        <p:spPr>
          <a:xfrm>
            <a:off x="1171254" y="213402"/>
            <a:ext cx="7417942" cy="491244"/>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Municipios					75.26%</a:t>
            </a:r>
            <a:endParaRPr lang="es-MX" dirty="0">
              <a:solidFill>
                <a:schemeClr val="tx1"/>
              </a:solidFill>
              <a:latin typeface="Georgia" panose="02040502050405020303" pitchFamily="18" charset="0"/>
            </a:endParaRPr>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802" y="38688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7868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1528" y="162032"/>
            <a:ext cx="7387120" cy="516062"/>
          </a:xfrm>
          <a:ln>
            <a:solidFill>
              <a:srgbClr val="D119AA"/>
            </a:solidFill>
          </a:ln>
        </p:spPr>
        <p:txBody>
          <a:bodyPr/>
          <a:lstStyle/>
          <a:p>
            <a:r>
              <a:rPr lang="es-MX" dirty="0" smtClean="0">
                <a:solidFill>
                  <a:schemeClr val="tx1"/>
                </a:solidFill>
                <a:latin typeface="Georgia" panose="02040502050405020303" pitchFamily="18" charset="0"/>
              </a:rPr>
              <a:t>Organismos Autónomos 			88.86%</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23</a:t>
            </a:fld>
            <a:endParaRPr lang="es-MX"/>
          </a:p>
        </p:txBody>
      </p:sp>
      <p:graphicFrame>
        <p:nvGraphicFramePr>
          <p:cNvPr id="4" name="Google Shape;157;p23"/>
          <p:cNvGraphicFramePr/>
          <p:nvPr>
            <p:extLst>
              <p:ext uri="{D42A27DB-BD31-4B8C-83A1-F6EECF244321}">
                <p14:modId xmlns:p14="http://schemas.microsoft.com/office/powerpoint/2010/main" val="3886790592"/>
              </p:ext>
            </p:extLst>
          </p:nvPr>
        </p:nvGraphicFramePr>
        <p:xfrm>
          <a:off x="1273996" y="1048345"/>
          <a:ext cx="3145603" cy="2661020"/>
        </p:xfrm>
        <a:graphic>
          <a:graphicData uri="http://schemas.openxmlformats.org/drawingml/2006/table">
            <a:tbl>
              <a:tblPr>
                <a:tableStyleId>{8799B23B-EC83-4686-B30A-512413B5E67A}</a:tableStyleId>
              </a:tblPr>
              <a:tblGrid>
                <a:gridCol w="2239755">
                  <a:extLst>
                    <a:ext uri="{9D8B030D-6E8A-4147-A177-3AD203B41FA5}">
                      <a16:colId xmlns:a16="http://schemas.microsoft.com/office/drawing/2014/main" val="20000"/>
                    </a:ext>
                  </a:extLst>
                </a:gridCol>
                <a:gridCol w="905848">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b"/>
                      <a:r>
                        <a:rPr lang="es-MX" sz="1200" u="none" strike="noStrike" dirty="0">
                          <a:effectLst/>
                          <a:latin typeface="Georgia" panose="02040502050405020303" pitchFamily="18" charset="0"/>
                        </a:rPr>
                        <a:t>Instituto Coahuilense de Acceso a la Información (ICAI)</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96.29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b"/>
                      <a:r>
                        <a:rPr lang="es-MX" sz="1200" u="none" strike="noStrike">
                          <a:effectLst/>
                          <a:latin typeface="Georgia" panose="02040502050405020303" pitchFamily="18" charset="0"/>
                        </a:rPr>
                        <a:t>Comisión de Derechos Humanos del Estado de Coahuila (CDHEC)</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94.57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a:effectLst/>
                          <a:latin typeface="Georgia" panose="02040502050405020303" pitchFamily="18" charset="0"/>
                        </a:rPr>
                        <a:t>Tribunal Electoral de Coahuila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81.24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a:effectLst/>
                          <a:latin typeface="Georgia" panose="02040502050405020303" pitchFamily="18" charset="0"/>
                        </a:rPr>
                        <a:t>COCCAM</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86.51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b"/>
                      <a:r>
                        <a:rPr lang="es-MX" sz="1200" u="none" strike="noStrike">
                          <a:effectLst/>
                          <a:latin typeface="Georgia" panose="02040502050405020303" pitchFamily="18" charset="0"/>
                        </a:rPr>
                        <a:t>Instituto Estatal Electoral (IEC)</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95.82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b"/>
                      <a:r>
                        <a:rPr lang="es-MX" sz="1200" u="none" strike="noStrike">
                          <a:effectLst/>
                          <a:latin typeface="Georgia" panose="02040502050405020303" pitchFamily="18" charset="0"/>
                        </a:rPr>
                        <a:t>Tribunal de Justicia Administrativa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87.2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b"/>
                      <a:r>
                        <a:rPr lang="es-MX" sz="1200" u="none" strike="noStrike" dirty="0">
                          <a:effectLst/>
                          <a:latin typeface="Georgia" panose="02040502050405020303" pitchFamily="18" charset="0"/>
                        </a:rPr>
                        <a:t>Fiscalía General de Justicia del Estado de Coahuila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80.39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8920" y="4245187"/>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Gráfico 9"/>
          <p:cNvGraphicFramePr/>
          <p:nvPr>
            <p:extLst>
              <p:ext uri="{D42A27DB-BD31-4B8C-83A1-F6EECF244321}">
                <p14:modId xmlns:p14="http://schemas.microsoft.com/office/powerpoint/2010/main" val="268632267"/>
              </p:ext>
            </p:extLst>
          </p:nvPr>
        </p:nvGraphicFramePr>
        <p:xfrm>
          <a:off x="4509655" y="1400031"/>
          <a:ext cx="3965475" cy="21405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1173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24</a:t>
            </a:fld>
            <a:endParaRPr lang="es-MX"/>
          </a:p>
        </p:txBody>
      </p:sp>
      <p:graphicFrame>
        <p:nvGraphicFramePr>
          <p:cNvPr id="4" name="Google Shape;157;p23"/>
          <p:cNvGraphicFramePr/>
          <p:nvPr>
            <p:extLst>
              <p:ext uri="{D42A27DB-BD31-4B8C-83A1-F6EECF244321}">
                <p14:modId xmlns:p14="http://schemas.microsoft.com/office/powerpoint/2010/main" val="3908351975"/>
              </p:ext>
            </p:extLst>
          </p:nvPr>
        </p:nvGraphicFramePr>
        <p:xfrm>
          <a:off x="1263721" y="1048345"/>
          <a:ext cx="3155878" cy="2323996"/>
        </p:xfrm>
        <a:graphic>
          <a:graphicData uri="http://schemas.openxmlformats.org/drawingml/2006/table">
            <a:tbl>
              <a:tblPr>
                <a:tableStyleId>{8799B23B-EC83-4686-B30A-512413B5E67A}</a:tableStyleId>
              </a:tblPr>
              <a:tblGrid>
                <a:gridCol w="2247071">
                  <a:extLst>
                    <a:ext uri="{9D8B030D-6E8A-4147-A177-3AD203B41FA5}">
                      <a16:colId xmlns:a16="http://schemas.microsoft.com/office/drawing/2014/main" val="20000"/>
                    </a:ext>
                  </a:extLst>
                </a:gridCol>
                <a:gridCol w="908807">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a:effectLst/>
                          <a:latin typeface="Georgia" panose="02040502050405020303" pitchFamily="18" charset="0"/>
                        </a:rPr>
                        <a:t>Unidad Democrática de Coahuila</a:t>
                      </a:r>
                      <a:endParaRPr lang="es-MX" sz="1200" b="0" i="0" u="none" strike="noStrike">
                        <a:solidFill>
                          <a:srgbClr val="000000"/>
                        </a:solidFill>
                        <a:effectLst/>
                        <a:latin typeface="Georgia" panose="02040502050405020303" pitchFamily="18" charset="0"/>
                      </a:endParaRPr>
                    </a:p>
                  </a:txBody>
                  <a:tcPr marL="85725" marR="9525" marT="9525" marB="0" anchor="ctr"/>
                </a:tc>
                <a:tc>
                  <a:txBody>
                    <a:bodyPr/>
                    <a:lstStyle/>
                    <a:p>
                      <a:pPr algn="r" fontAlgn="b"/>
                      <a:r>
                        <a:rPr lang="es-MX" sz="1100" u="none" strike="noStrike" dirty="0">
                          <a:effectLst/>
                          <a:latin typeface="Georgia" panose="02040502050405020303" pitchFamily="18" charset="0"/>
                        </a:rPr>
                        <a:t>80.14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a:effectLst/>
                          <a:latin typeface="Georgia" panose="02040502050405020303" pitchFamily="18" charset="0"/>
                        </a:rPr>
                        <a:t>Partido Revolucionario Institucional</a:t>
                      </a:r>
                      <a:endParaRPr lang="es-MX" sz="1200" b="0" i="0" u="none" strike="noStrike">
                        <a:solidFill>
                          <a:srgbClr val="000000"/>
                        </a:solidFill>
                        <a:effectLst/>
                        <a:latin typeface="Georgia" panose="02040502050405020303" pitchFamily="18" charset="0"/>
                      </a:endParaRPr>
                    </a:p>
                  </a:txBody>
                  <a:tcPr marL="85725" marR="9525" marT="9525" marB="0" anchor="ctr"/>
                </a:tc>
                <a:tc>
                  <a:txBody>
                    <a:bodyPr/>
                    <a:lstStyle/>
                    <a:p>
                      <a:pPr algn="r" fontAlgn="b"/>
                      <a:r>
                        <a:rPr lang="es-MX" sz="1100" u="none" strike="noStrike" dirty="0">
                          <a:effectLst/>
                          <a:latin typeface="Georgia" panose="02040502050405020303" pitchFamily="18" charset="0"/>
                        </a:rPr>
                        <a:t>92.53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ctr"/>
                      <a:r>
                        <a:rPr lang="es-MX" sz="1200" u="none" strike="noStrike">
                          <a:effectLst/>
                          <a:latin typeface="Georgia" panose="02040502050405020303" pitchFamily="18" charset="0"/>
                        </a:rPr>
                        <a:t>Partido Acción Nacional</a:t>
                      </a:r>
                      <a:endParaRPr lang="es-MX" sz="1200" b="0" i="0" u="none" strike="noStrike">
                        <a:solidFill>
                          <a:srgbClr val="000000"/>
                        </a:solidFill>
                        <a:effectLst/>
                        <a:latin typeface="Georgia" panose="02040502050405020303" pitchFamily="18" charset="0"/>
                      </a:endParaRPr>
                    </a:p>
                  </a:txBody>
                  <a:tcPr marL="85725" marR="9525" marT="9525" marB="0" anchor="ctr"/>
                </a:tc>
                <a:tc>
                  <a:txBody>
                    <a:bodyPr/>
                    <a:lstStyle/>
                    <a:p>
                      <a:pPr algn="r" fontAlgn="b"/>
                      <a:r>
                        <a:rPr lang="es-MX" sz="1100" u="none" strike="noStrike" dirty="0">
                          <a:effectLst/>
                          <a:latin typeface="Georgia" panose="02040502050405020303" pitchFamily="18" charset="0"/>
                        </a:rPr>
                        <a:t>97.22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a:effectLst/>
                          <a:latin typeface="Georgia" panose="02040502050405020303" pitchFamily="18" charset="0"/>
                        </a:rPr>
                        <a:t>Partido Morena</a:t>
                      </a:r>
                      <a:endParaRPr lang="es-MX" sz="1200" b="0" i="0" u="none" strike="noStrike">
                        <a:solidFill>
                          <a:srgbClr val="000000"/>
                        </a:solidFill>
                        <a:effectLst/>
                        <a:latin typeface="Georgia" panose="02040502050405020303" pitchFamily="18" charset="0"/>
                      </a:endParaRPr>
                    </a:p>
                  </a:txBody>
                  <a:tcPr marL="85725" marR="9525" marT="9525" marB="0" anchor="ctr"/>
                </a:tc>
                <a:tc>
                  <a:txBody>
                    <a:bodyPr/>
                    <a:lstStyle/>
                    <a:p>
                      <a:pPr algn="r" fontAlgn="b"/>
                      <a:r>
                        <a:rPr lang="es-MX" sz="1100" u="none" strike="noStrike" dirty="0">
                          <a:effectLst/>
                          <a:latin typeface="Georgia" panose="02040502050405020303" pitchFamily="18" charset="0"/>
                        </a:rPr>
                        <a:t>94.22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a:effectLst/>
                          <a:latin typeface="Georgia" panose="02040502050405020303" pitchFamily="18" charset="0"/>
                        </a:rPr>
                        <a:t>Partido de la Revolución Democrática</a:t>
                      </a:r>
                      <a:endParaRPr lang="es-MX" sz="1200" b="0" i="0" u="none" strike="noStrike">
                        <a:solidFill>
                          <a:srgbClr val="000000"/>
                        </a:solidFill>
                        <a:effectLst/>
                        <a:latin typeface="Georgia" panose="02040502050405020303" pitchFamily="18" charset="0"/>
                      </a:endParaRPr>
                    </a:p>
                  </a:txBody>
                  <a:tcPr marL="85725" marR="9525" marT="9525" marB="0" anchor="ctr"/>
                </a:tc>
                <a:tc>
                  <a:txBody>
                    <a:bodyPr/>
                    <a:lstStyle/>
                    <a:p>
                      <a:pPr algn="r" fontAlgn="b"/>
                      <a:r>
                        <a:rPr lang="es-MX" sz="1100" u="none" strike="noStrike" dirty="0">
                          <a:effectLst/>
                          <a:latin typeface="Georgia" panose="02040502050405020303" pitchFamily="18" charset="0"/>
                        </a:rPr>
                        <a:t>85.79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dirty="0">
                          <a:effectLst/>
                          <a:latin typeface="Georgia" panose="02040502050405020303" pitchFamily="18" charset="0"/>
                        </a:rPr>
                        <a:t>Partido Verde Ecologista</a:t>
                      </a:r>
                      <a:endParaRPr lang="es-MX" sz="1200" b="0" i="0" u="none" strike="noStrike" dirty="0">
                        <a:solidFill>
                          <a:srgbClr val="000000"/>
                        </a:solidFill>
                        <a:effectLst/>
                        <a:latin typeface="Georgia" panose="02040502050405020303" pitchFamily="18" charset="0"/>
                      </a:endParaRPr>
                    </a:p>
                  </a:txBody>
                  <a:tcPr marL="85725" marR="9525" marT="9525" marB="0" anchor="ctr"/>
                </a:tc>
                <a:tc>
                  <a:txBody>
                    <a:bodyPr/>
                    <a:lstStyle/>
                    <a:p>
                      <a:pPr algn="r" fontAlgn="b"/>
                      <a:r>
                        <a:rPr lang="es-MX" sz="1100" u="none" strike="noStrike" dirty="0">
                          <a:effectLst/>
                          <a:latin typeface="Georgia" panose="02040502050405020303" pitchFamily="18" charset="0"/>
                        </a:rPr>
                        <a:t>87.94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sp>
        <p:nvSpPr>
          <p:cNvPr id="5"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Partidos Políticos	 			89.64%</a:t>
            </a:r>
            <a:endParaRPr lang="es-MX" dirty="0">
              <a:solidFill>
                <a:schemeClr val="tx1"/>
              </a:solidFill>
              <a:latin typeface="Georgia" panose="02040502050405020303" pitchFamily="18" charset="0"/>
            </a:endParaRPr>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932" y="4173268"/>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Gráfico 11"/>
          <p:cNvGraphicFramePr/>
          <p:nvPr>
            <p:extLst>
              <p:ext uri="{D42A27DB-BD31-4B8C-83A1-F6EECF244321}">
                <p14:modId xmlns:p14="http://schemas.microsoft.com/office/powerpoint/2010/main" val="2157151756"/>
              </p:ext>
            </p:extLst>
          </p:nvPr>
        </p:nvGraphicFramePr>
        <p:xfrm>
          <a:off x="4698714" y="1048345"/>
          <a:ext cx="3664450" cy="23239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298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25</a:t>
            </a:fld>
            <a:endParaRPr lang="es-MX"/>
          </a:p>
        </p:txBody>
      </p:sp>
      <p:sp>
        <p:nvSpPr>
          <p:cNvPr id="4"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SIMAS					79.03%</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3284682231"/>
              </p:ext>
            </p:extLst>
          </p:nvPr>
        </p:nvGraphicFramePr>
        <p:xfrm>
          <a:off x="1387011" y="1048345"/>
          <a:ext cx="3139962" cy="2516857"/>
        </p:xfrm>
        <a:graphic>
          <a:graphicData uri="http://schemas.openxmlformats.org/drawingml/2006/table">
            <a:tbl>
              <a:tblPr>
                <a:tableStyleId>{8799B23B-EC83-4686-B30A-512413B5E67A}</a:tableStyleId>
              </a:tblPr>
              <a:tblGrid>
                <a:gridCol w="2235738">
                  <a:extLst>
                    <a:ext uri="{9D8B030D-6E8A-4147-A177-3AD203B41FA5}">
                      <a16:colId xmlns:a16="http://schemas.microsoft.com/office/drawing/2014/main" val="20000"/>
                    </a:ext>
                  </a:extLst>
                </a:gridCol>
                <a:gridCol w="904224">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a:effectLst/>
                          <a:latin typeface="Georgia" panose="02040502050405020303" pitchFamily="18" charset="0"/>
                        </a:rPr>
                        <a:t>SIMAS Piedras Negras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a:effectLst/>
                          <a:latin typeface="Georgia" panose="02040502050405020303" pitchFamily="18" charset="0"/>
                        </a:rPr>
                        <a:t>SIMAS Monclova-Frontera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92.05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t"/>
                      <a:r>
                        <a:rPr lang="es-MX" sz="1200" u="none" strike="noStrike" dirty="0">
                          <a:effectLst/>
                          <a:latin typeface="Georgia" panose="02040502050405020303" pitchFamily="18" charset="0"/>
                        </a:rPr>
                        <a:t>SIMAS Sabinas- San Juan de Sabinas- Múzquiz</a:t>
                      </a:r>
                      <a:endParaRPr lang="es-MX" sz="1200" b="0" i="0" u="none" strike="noStrike" dirty="0">
                        <a:solidFill>
                          <a:srgbClr val="000000"/>
                        </a:solidFill>
                        <a:effectLst/>
                        <a:latin typeface="Georgia" panose="02040502050405020303" pitchFamily="18" charset="0"/>
                      </a:endParaRPr>
                    </a:p>
                  </a:txBody>
                  <a:tcPr marL="9525" marR="9525" marT="9525" marB="0"/>
                </a:tc>
                <a:tc>
                  <a:txBody>
                    <a:bodyPr/>
                    <a:lstStyle/>
                    <a:p>
                      <a:pPr algn="r" fontAlgn="b"/>
                      <a:r>
                        <a:rPr lang="es-MX" sz="1100" u="none" strike="noStrike" dirty="0">
                          <a:effectLst/>
                          <a:latin typeface="Georgia" panose="02040502050405020303" pitchFamily="18" charset="0"/>
                        </a:rPr>
                        <a:t>5.84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a:effectLst/>
                          <a:latin typeface="Georgia" panose="02040502050405020303" pitchFamily="18" charset="0"/>
                        </a:rPr>
                        <a:t>SIMAS Torreón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93.42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a:effectLst/>
                          <a:latin typeface="Georgia" panose="02040502050405020303" pitchFamily="18" charset="0"/>
                        </a:rPr>
                        <a:t>SIMAS Sabinas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95.97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a:effectLst/>
                          <a:latin typeface="Georgia" panose="02040502050405020303" pitchFamily="18" charset="0"/>
                        </a:rPr>
                        <a:t>SIMAS Matamoros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96.15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a:effectLst/>
                          <a:latin typeface="Georgia" panose="02040502050405020303" pitchFamily="18" charset="0"/>
                        </a:rPr>
                        <a:t>Aguas de Saltillo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98.93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528" y="4283880"/>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Gráfico 11"/>
          <p:cNvGraphicFramePr/>
          <p:nvPr>
            <p:extLst>
              <p:ext uri="{D42A27DB-BD31-4B8C-83A1-F6EECF244321}">
                <p14:modId xmlns:p14="http://schemas.microsoft.com/office/powerpoint/2010/main" val="2758412076"/>
              </p:ext>
            </p:extLst>
          </p:nvPr>
        </p:nvGraphicFramePr>
        <p:xfrm>
          <a:off x="4526973" y="1048345"/>
          <a:ext cx="4041675" cy="25168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2081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26</a:t>
            </a:fld>
            <a:endParaRPr lang="es-MX"/>
          </a:p>
        </p:txBody>
      </p:sp>
      <p:sp>
        <p:nvSpPr>
          <p:cNvPr id="4"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SIMAS					79.03%</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2709387236"/>
              </p:ext>
            </p:extLst>
          </p:nvPr>
        </p:nvGraphicFramePr>
        <p:xfrm>
          <a:off x="1387010" y="1048345"/>
          <a:ext cx="3154167" cy="2516857"/>
        </p:xfrm>
        <a:graphic>
          <a:graphicData uri="http://schemas.openxmlformats.org/drawingml/2006/table">
            <a:tbl>
              <a:tblPr>
                <a:tableStyleId>{8799B23B-EC83-4686-B30A-512413B5E67A}</a:tableStyleId>
              </a:tblPr>
              <a:tblGrid>
                <a:gridCol w="2245853">
                  <a:extLst>
                    <a:ext uri="{9D8B030D-6E8A-4147-A177-3AD203B41FA5}">
                      <a16:colId xmlns:a16="http://schemas.microsoft.com/office/drawing/2014/main" val="20000"/>
                    </a:ext>
                  </a:extLst>
                </a:gridCol>
                <a:gridCol w="908314">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COMPARA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94.92</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b"/>
                      <a:r>
                        <a:rPr lang="es-MX" sz="1200" u="none" strike="noStrike" dirty="0">
                          <a:effectLst/>
                          <a:latin typeface="Georgia" panose="02040502050405020303" pitchFamily="18" charset="0"/>
                        </a:rPr>
                        <a:t>SIMAS Morelos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76.3</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b"/>
                      <a:r>
                        <a:rPr lang="es-MX" sz="1200" u="none" strike="noStrike">
                          <a:effectLst/>
                          <a:latin typeface="Georgia" panose="02040502050405020303" pitchFamily="18" charset="0"/>
                        </a:rPr>
                        <a:t>SIMAS Torreón- Matamoros- Viesca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98.14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ctr"/>
                      <a:r>
                        <a:rPr lang="es-MX" sz="1200" u="none" strike="noStrike">
                          <a:effectLst/>
                          <a:latin typeface="Georgia" panose="02040502050405020303" pitchFamily="18" charset="0"/>
                        </a:rPr>
                        <a:t>SIMAS San Buenaventura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40.34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a:effectLst/>
                          <a:latin typeface="Georgia" panose="02040502050405020303" pitchFamily="18" charset="0"/>
                        </a:rPr>
                        <a:t>SIMAS Allende</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39.51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ctr"/>
                      <a:r>
                        <a:rPr lang="es-MX" sz="1200" u="none" strike="noStrike">
                          <a:effectLst/>
                          <a:latin typeface="Georgia" panose="02040502050405020303" pitchFamily="18" charset="0"/>
                        </a:rPr>
                        <a:t>SIMAS San Pedro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52.05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ctr"/>
                      <a:r>
                        <a:rPr lang="es-MX" sz="1200" u="none" strike="noStrike" dirty="0">
                          <a:effectLst/>
                          <a:latin typeface="Georgia" panose="02040502050405020303" pitchFamily="18" charset="0"/>
                        </a:rPr>
                        <a:t>SIMAS Arteaga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94.52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8496" y="3759898"/>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oogle Shape;157;p23"/>
          <p:cNvGraphicFramePr/>
          <p:nvPr>
            <p:extLst>
              <p:ext uri="{D42A27DB-BD31-4B8C-83A1-F6EECF244321}">
                <p14:modId xmlns:p14="http://schemas.microsoft.com/office/powerpoint/2010/main" val="3174275575"/>
              </p:ext>
            </p:extLst>
          </p:nvPr>
        </p:nvGraphicFramePr>
        <p:xfrm>
          <a:off x="5003515" y="1048345"/>
          <a:ext cx="3174714" cy="1702366"/>
        </p:xfrm>
        <a:graphic>
          <a:graphicData uri="http://schemas.openxmlformats.org/drawingml/2006/table">
            <a:tbl>
              <a:tblPr>
                <a:tableStyleId>{8799B23B-EC83-4686-B30A-512413B5E67A}</a:tableStyleId>
              </a:tblPr>
              <a:tblGrid>
                <a:gridCol w="2260483">
                  <a:extLst>
                    <a:ext uri="{9D8B030D-6E8A-4147-A177-3AD203B41FA5}">
                      <a16:colId xmlns:a16="http://schemas.microsoft.com/office/drawing/2014/main" val="20000"/>
                    </a:ext>
                  </a:extLst>
                </a:gridCol>
                <a:gridCol w="914231">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ctr"/>
                      <a:r>
                        <a:rPr lang="es-MX" sz="1200" u="none" strike="noStrike" dirty="0">
                          <a:effectLst/>
                          <a:latin typeface="Georgia" panose="02040502050405020303" pitchFamily="18" charset="0"/>
                        </a:rPr>
                        <a:t>SIMAS Madero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95.91</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ctr"/>
                      <a:r>
                        <a:rPr lang="es-MX" sz="1200" u="none" strike="noStrike" dirty="0">
                          <a:effectLst/>
                          <a:latin typeface="Georgia" panose="02040502050405020303" pitchFamily="18" charset="0"/>
                        </a:rPr>
                        <a:t>SIMAS Parras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84.74</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b"/>
                      <a:r>
                        <a:rPr lang="es-MX" sz="1200" u="none" strike="noStrike" dirty="0">
                          <a:effectLst/>
                          <a:latin typeface="Georgia" panose="02040502050405020303" pitchFamily="18" charset="0"/>
                        </a:rPr>
                        <a:t>SIMAS Acuña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52.54</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dirty="0">
                          <a:effectLst/>
                          <a:latin typeface="Georgia" panose="02040502050405020303" pitchFamily="18" charset="0"/>
                        </a:rPr>
                        <a:t>SIMAS General Cepeda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96.15</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ctr"/>
                      <a:r>
                        <a:rPr lang="es-MX" sz="1200" u="none" strike="noStrike" dirty="0">
                          <a:effectLst/>
                          <a:latin typeface="Georgia" panose="02040502050405020303" pitchFamily="18" charset="0"/>
                        </a:rPr>
                        <a:t>SIMAS </a:t>
                      </a:r>
                      <a:r>
                        <a:rPr lang="es-MX" sz="1200" u="none" strike="noStrike" dirty="0" smtClean="0">
                          <a:effectLst/>
                          <a:latin typeface="Georgia" panose="02040502050405020303" pitchFamily="18" charset="0"/>
                        </a:rPr>
                        <a:t>Cuatro Ciénegas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98.7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43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27</a:t>
            </a:fld>
            <a:endParaRPr lang="es-MX"/>
          </a:p>
        </p:txBody>
      </p:sp>
      <p:sp>
        <p:nvSpPr>
          <p:cNvPr id="4"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Organismos Paramunicipales		90.74%</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2110940341"/>
              </p:ext>
            </p:extLst>
          </p:nvPr>
        </p:nvGraphicFramePr>
        <p:xfrm>
          <a:off x="1304961" y="978585"/>
          <a:ext cx="3195119" cy="3004803"/>
        </p:xfrm>
        <a:graphic>
          <a:graphicData uri="http://schemas.openxmlformats.org/drawingml/2006/table">
            <a:tbl>
              <a:tblPr>
                <a:tableStyleId>{8799B23B-EC83-4686-B30A-512413B5E67A}</a:tableStyleId>
              </a:tblPr>
              <a:tblGrid>
                <a:gridCol w="2275011">
                  <a:extLst>
                    <a:ext uri="{9D8B030D-6E8A-4147-A177-3AD203B41FA5}">
                      <a16:colId xmlns:a16="http://schemas.microsoft.com/office/drawing/2014/main" val="20000"/>
                    </a:ext>
                  </a:extLst>
                </a:gridCol>
                <a:gridCol w="920108">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b"/>
                      <a:r>
                        <a:rPr lang="es-MX" sz="1200" u="none" strike="noStrike">
                          <a:effectLst/>
                          <a:latin typeface="Georgia" panose="02040502050405020303" pitchFamily="18" charset="0"/>
                        </a:rPr>
                        <a:t>Instituto Municipal de Transporte Saltillo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96.56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b"/>
                      <a:r>
                        <a:rPr lang="es-MX" sz="1200" u="none" strike="noStrike">
                          <a:effectLst/>
                          <a:latin typeface="Georgia" panose="02040502050405020303" pitchFamily="18" charset="0"/>
                        </a:rPr>
                        <a:t>Dirección de Pensiones Saltillo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89.12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b"/>
                      <a:r>
                        <a:rPr lang="es-MX" sz="1200" u="none" strike="noStrike">
                          <a:effectLst/>
                          <a:latin typeface="Georgia" panose="02040502050405020303" pitchFamily="18" charset="0"/>
                        </a:rPr>
                        <a:t>Insituto Municipal de la Mujer de Torreón</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85.6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a:effectLst/>
                          <a:latin typeface="Georgia" panose="02040502050405020303" pitchFamily="18" charset="0"/>
                        </a:rPr>
                        <a:t>Instituto Municipal de Planeación y Competitividad Torreón</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89.54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b"/>
                      <a:r>
                        <a:rPr lang="es-MX" sz="1200" u="none" strike="noStrike">
                          <a:effectLst/>
                          <a:latin typeface="Georgia" panose="02040502050405020303" pitchFamily="18" charset="0"/>
                        </a:rPr>
                        <a:t>Instituto Municipal de Planeación Saltillo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92.97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b"/>
                      <a:r>
                        <a:rPr lang="es-MX" sz="1200" u="none" strike="noStrike">
                          <a:effectLst/>
                          <a:latin typeface="Georgia" panose="02040502050405020303" pitchFamily="18" charset="0"/>
                        </a:rPr>
                        <a:t>DIF Torreón</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97.8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b"/>
                      <a:r>
                        <a:rPr lang="es-MX" sz="1200" u="none" strike="noStrike" dirty="0" smtClean="0">
                          <a:effectLst/>
                          <a:latin typeface="Georgia" panose="02040502050405020303" pitchFamily="18" charset="0"/>
                        </a:rPr>
                        <a:t>Instituto </a:t>
                      </a:r>
                      <a:r>
                        <a:rPr lang="es-MX" sz="1200" u="none" strike="noStrike" dirty="0">
                          <a:effectLst/>
                          <a:latin typeface="Georgia" panose="02040502050405020303" pitchFamily="18" charset="0"/>
                        </a:rPr>
                        <a:t>Municipal de Cultura de Torreón</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90.04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528" y="4283880"/>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Gráfico 10"/>
          <p:cNvGraphicFramePr/>
          <p:nvPr>
            <p:extLst>
              <p:ext uri="{D42A27DB-BD31-4B8C-83A1-F6EECF244321}">
                <p14:modId xmlns:p14="http://schemas.microsoft.com/office/powerpoint/2010/main" val="2098831918"/>
              </p:ext>
            </p:extLst>
          </p:nvPr>
        </p:nvGraphicFramePr>
        <p:xfrm>
          <a:off x="4582273" y="1091601"/>
          <a:ext cx="3770615" cy="2268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9816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28</a:t>
            </a:fld>
            <a:endParaRPr lang="es-MX"/>
          </a:p>
        </p:txBody>
      </p:sp>
      <p:sp>
        <p:nvSpPr>
          <p:cNvPr id="4"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Organismos Paramunicipales		90.74%</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2914767205"/>
              </p:ext>
            </p:extLst>
          </p:nvPr>
        </p:nvGraphicFramePr>
        <p:xfrm>
          <a:off x="3358793" y="1045351"/>
          <a:ext cx="3247489" cy="2871271"/>
        </p:xfrm>
        <a:graphic>
          <a:graphicData uri="http://schemas.openxmlformats.org/drawingml/2006/table">
            <a:tbl>
              <a:tblPr>
                <a:tableStyleId>{8799B23B-EC83-4686-B30A-512413B5E67A}</a:tableStyleId>
              </a:tblPr>
              <a:tblGrid>
                <a:gridCol w="2312300">
                  <a:extLst>
                    <a:ext uri="{9D8B030D-6E8A-4147-A177-3AD203B41FA5}">
                      <a16:colId xmlns:a16="http://schemas.microsoft.com/office/drawing/2014/main" val="20000"/>
                    </a:ext>
                  </a:extLst>
                </a:gridCol>
                <a:gridCol w="935189">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b"/>
                      <a:r>
                        <a:rPr lang="es-MX" sz="1200" u="none" strike="noStrike" dirty="0">
                          <a:effectLst/>
                          <a:latin typeface="Georgia" panose="02040502050405020303" pitchFamily="18" charset="0"/>
                        </a:rPr>
                        <a:t>Instituto Municipal del Deporte Torreón</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97.99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b"/>
                      <a:r>
                        <a:rPr lang="es-MX" sz="1200" u="none" strike="noStrike">
                          <a:effectLst/>
                          <a:latin typeface="Georgia" panose="02040502050405020303" pitchFamily="18" charset="0"/>
                        </a:rPr>
                        <a:t>Dirección Muncipal de Pensiones Torreón</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94.29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b"/>
                      <a:r>
                        <a:rPr lang="es-MX" sz="1200" u="none" strike="noStrike">
                          <a:effectLst/>
                          <a:latin typeface="Georgia" panose="02040502050405020303" pitchFamily="18" charset="0"/>
                        </a:rPr>
                        <a:t>Instituto Municipal de Cultura Saltillo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87.65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a:effectLst/>
                          <a:latin typeface="Georgia" panose="02040502050405020303" pitchFamily="18" charset="0"/>
                        </a:rPr>
                        <a:t>Consejo Promotor de la Reserva Territorial de Torreón</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92.91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b"/>
                      <a:r>
                        <a:rPr lang="es-MX" sz="1200" u="none" strike="noStrike">
                          <a:effectLst/>
                          <a:latin typeface="Georgia" panose="02040502050405020303" pitchFamily="18" charset="0"/>
                        </a:rPr>
                        <a:t>DIF Saltillo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80.08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22735">
                <a:tc>
                  <a:txBody>
                    <a:bodyPr/>
                    <a:lstStyle/>
                    <a:p>
                      <a:pPr algn="l" rtl="0" fontAlgn="b"/>
                      <a:r>
                        <a:rPr lang="es-MX" sz="1200" u="none" strike="noStrike">
                          <a:effectLst/>
                          <a:latin typeface="Georgia" panose="02040502050405020303" pitchFamily="18" charset="0"/>
                        </a:rPr>
                        <a:t>Dirección de Pensiones de Monclova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80.27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52777">
                <a:tc>
                  <a:txBody>
                    <a:bodyPr/>
                    <a:lstStyle/>
                    <a:p>
                      <a:pPr algn="l" rtl="0" fontAlgn="b"/>
                      <a:r>
                        <a:rPr lang="es-MX" sz="1200" u="none" strike="noStrike" dirty="0">
                          <a:effectLst/>
                          <a:latin typeface="Georgia" panose="02040502050405020303" pitchFamily="18" charset="0"/>
                        </a:rPr>
                        <a:t>Sistema Integral de Mantenimiento </a:t>
                      </a:r>
                      <a:r>
                        <a:rPr lang="es-MX" sz="1200" u="none" strike="noStrike" dirty="0" err="1" smtClean="0">
                          <a:effectLst/>
                          <a:latin typeface="Georgia" panose="02040502050405020303" pitchFamily="18" charset="0"/>
                        </a:rPr>
                        <a:t>Víal</a:t>
                      </a:r>
                      <a:r>
                        <a:rPr lang="es-MX" sz="1200" u="none" strike="noStrike" dirty="0" smtClean="0">
                          <a:effectLst/>
                          <a:latin typeface="Georgia" panose="02040502050405020303" pitchFamily="18" charset="0"/>
                        </a:rPr>
                        <a:t> </a:t>
                      </a:r>
                      <a:r>
                        <a:rPr lang="es-MX" sz="1200" u="none" strike="noStrike" dirty="0">
                          <a:effectLst/>
                          <a:latin typeface="Georgia" panose="02040502050405020303" pitchFamily="18" charset="0"/>
                        </a:rPr>
                        <a:t>de Torreón</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95.59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528" y="4283880"/>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1208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29</a:t>
            </a:fld>
            <a:endParaRPr lang="es-MX"/>
          </a:p>
        </p:txBody>
      </p:sp>
      <p:sp>
        <p:nvSpPr>
          <p:cNvPr id="4"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Sindicatos					60.28%</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3414054371"/>
              </p:ext>
            </p:extLst>
          </p:nvPr>
        </p:nvGraphicFramePr>
        <p:xfrm>
          <a:off x="1304962" y="978585"/>
          <a:ext cx="3164296" cy="2257775"/>
        </p:xfrm>
        <a:graphic>
          <a:graphicData uri="http://schemas.openxmlformats.org/drawingml/2006/table">
            <a:tbl>
              <a:tblPr>
                <a:tableStyleId>{8799B23B-EC83-4686-B30A-512413B5E67A}</a:tableStyleId>
              </a:tblPr>
              <a:tblGrid>
                <a:gridCol w="2253065">
                  <a:extLst>
                    <a:ext uri="{9D8B030D-6E8A-4147-A177-3AD203B41FA5}">
                      <a16:colId xmlns:a16="http://schemas.microsoft.com/office/drawing/2014/main" val="20000"/>
                    </a:ext>
                  </a:extLst>
                </a:gridCol>
                <a:gridCol w="911231">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b"/>
                      <a:r>
                        <a:rPr lang="es-MX" sz="1200" u="none" strike="noStrike" dirty="0">
                          <a:effectLst/>
                          <a:latin typeface="Georgia" panose="02040502050405020303" pitchFamily="18" charset="0"/>
                        </a:rPr>
                        <a:t>SUTGE</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78.11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b"/>
                      <a:r>
                        <a:rPr lang="es-MX" sz="1200" u="none" strike="noStrike" dirty="0">
                          <a:effectLst/>
                          <a:latin typeface="Georgia" panose="02040502050405020303" pitchFamily="18" charset="0"/>
                        </a:rPr>
                        <a:t>SNTE 35</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21.33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b"/>
                      <a:r>
                        <a:rPr lang="es-MX" sz="1200" u="none" strike="noStrike" dirty="0">
                          <a:effectLst/>
                          <a:latin typeface="Georgia" panose="02040502050405020303" pitchFamily="18" charset="0"/>
                        </a:rPr>
                        <a:t>SNTE 38</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24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dirty="0">
                          <a:effectLst/>
                          <a:latin typeface="Georgia" panose="02040502050405020303" pitchFamily="18" charset="0"/>
                        </a:rPr>
                        <a:t>Sindicato DIF</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90.21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b"/>
                      <a:r>
                        <a:rPr lang="es-MX" sz="1200" u="none" strike="noStrike" dirty="0">
                          <a:effectLst/>
                          <a:latin typeface="Georgia" panose="02040502050405020303" pitchFamily="18" charset="0"/>
                        </a:rPr>
                        <a:t>Sindicato </a:t>
                      </a:r>
                      <a:r>
                        <a:rPr lang="es-MX" sz="1200" u="none" strike="noStrike" dirty="0" smtClean="0">
                          <a:effectLst/>
                          <a:latin typeface="Georgia" panose="02040502050405020303" pitchFamily="18" charset="0"/>
                        </a:rPr>
                        <a:t>Único </a:t>
                      </a:r>
                      <a:r>
                        <a:rPr lang="es-MX" sz="1200" u="none" strike="noStrike" dirty="0">
                          <a:effectLst/>
                          <a:latin typeface="Georgia" panose="02040502050405020303" pitchFamily="18" charset="0"/>
                        </a:rPr>
                        <a:t>de Empleados al Servicio R. Aytoo. Torreón</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92.24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464598">
                <a:tc>
                  <a:txBody>
                    <a:bodyPr/>
                    <a:lstStyle/>
                    <a:p>
                      <a:pPr algn="l" rtl="0" fontAlgn="b"/>
                      <a:r>
                        <a:rPr lang="es-MX" sz="1000" u="none" strike="noStrike" dirty="0">
                          <a:effectLst/>
                          <a:latin typeface="Georgia" panose="02040502050405020303" pitchFamily="18" charset="0"/>
                        </a:rPr>
                        <a:t>Sindicato </a:t>
                      </a:r>
                      <a:r>
                        <a:rPr lang="es-MX" sz="1000" u="none" strike="noStrike" dirty="0" smtClean="0">
                          <a:effectLst/>
                          <a:latin typeface="Georgia" panose="02040502050405020303" pitchFamily="18" charset="0"/>
                        </a:rPr>
                        <a:t>Único </a:t>
                      </a:r>
                      <a:r>
                        <a:rPr lang="es-MX" sz="1000" u="none" strike="noStrike" dirty="0">
                          <a:effectLst/>
                          <a:latin typeface="Georgia" panose="02040502050405020303" pitchFamily="18" charset="0"/>
                        </a:rPr>
                        <a:t>de Trabajadores al servicio del Municipio de San Pedro</a:t>
                      </a:r>
                      <a:endParaRPr lang="es-MX" sz="10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55.81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10" name="Gráfico 9"/>
          <p:cNvGraphicFramePr/>
          <p:nvPr>
            <p:extLst>
              <p:ext uri="{D42A27DB-BD31-4B8C-83A1-F6EECF244321}">
                <p14:modId xmlns:p14="http://schemas.microsoft.com/office/powerpoint/2010/main" val="2418642817"/>
              </p:ext>
            </p:extLst>
          </p:nvPr>
        </p:nvGraphicFramePr>
        <p:xfrm>
          <a:off x="4595973" y="1561672"/>
          <a:ext cx="3972675" cy="2321959"/>
        </p:xfrm>
        <a:graphic>
          <a:graphicData uri="http://schemas.openxmlformats.org/drawingml/2006/chart">
            <c:chart xmlns:c="http://schemas.openxmlformats.org/drawingml/2006/chart" xmlns:r="http://schemas.openxmlformats.org/officeDocument/2006/relationships" r:id="rId2"/>
          </a:graphicData>
        </a:graphic>
      </p:graphicFrame>
      <p:pic>
        <p:nvPicPr>
          <p:cNvPr id="11"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528" y="4283880"/>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011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07103" y="277718"/>
            <a:ext cx="2106600" cy="628800"/>
          </a:xfrm>
          <a:noFill/>
          <a:ln>
            <a:solidFill>
              <a:srgbClr val="D119AA"/>
            </a:solidFill>
          </a:ln>
        </p:spPr>
        <p:txBody>
          <a:bodyPr/>
          <a:lstStyle/>
          <a:p>
            <a:r>
              <a:rPr lang="es-MX" dirty="0" smtClean="0">
                <a:solidFill>
                  <a:schemeClr val="tx1"/>
                </a:solidFill>
                <a:latin typeface="Georgia" panose="02040502050405020303" pitchFamily="18" charset="0"/>
              </a:rPr>
              <a:t>Metodología </a:t>
            </a:r>
            <a:endParaRPr lang="es-MX" dirty="0">
              <a:solidFill>
                <a:schemeClr val="tx1"/>
              </a:solidFill>
              <a:latin typeface="Georgia" panose="02040502050405020303" pitchFamily="18" charset="0"/>
            </a:endParaRPr>
          </a:p>
        </p:txBody>
      </p:sp>
      <p:sp>
        <p:nvSpPr>
          <p:cNvPr id="3" name="Marcador de texto 2"/>
          <p:cNvSpPr>
            <a:spLocks noGrp="1"/>
          </p:cNvSpPr>
          <p:nvPr>
            <p:ph type="body" idx="1"/>
          </p:nvPr>
        </p:nvSpPr>
        <p:spPr/>
        <p:txBody>
          <a:bodyPr/>
          <a:lstStyle/>
          <a:p>
            <a:pPr marL="285750" indent="-285750" algn="just">
              <a:buFont typeface="Wingdings" panose="05000000000000000000" pitchFamily="2" charset="2"/>
              <a:buChar char="q"/>
            </a:pPr>
            <a:r>
              <a:rPr lang="es-MX" sz="1400" dirty="0">
                <a:latin typeface="Georgia" panose="02040502050405020303" pitchFamily="18" charset="0"/>
              </a:rPr>
              <a:t>Los procesos de verificación y vigilancia a cargo del Instituto tienen como propósito comprobar que la información publicada por los sujetos obligados  cumplan con el contenido mínimo de confiabilidad, actualización y  formatos establecidos en los Lineamientos Técnicos Generales.</a:t>
            </a:r>
          </a:p>
          <a:p>
            <a:pPr marL="285750" indent="-285750" algn="just">
              <a:buFont typeface="Wingdings" panose="05000000000000000000" pitchFamily="2" charset="2"/>
              <a:buChar char="q"/>
            </a:pPr>
            <a:r>
              <a:rPr lang="es-MX" sz="1400" dirty="0">
                <a:latin typeface="Georgia" panose="02040502050405020303" pitchFamily="18" charset="0"/>
              </a:rPr>
              <a:t>Se obtendrá los elementos evaluados mediante el cálculo del Índice Global de Cumplimiento, el cual establece rangos respecto al desempeño de los sujetos obligados del Estado de Coahuila de Zaragoza.</a:t>
            </a:r>
          </a:p>
          <a:p>
            <a:endParaRPr lang="es-MX" dirty="0"/>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3</a:t>
            </a:fld>
            <a:endParaRPr lang="es-MX"/>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802" y="3746828"/>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7371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30</a:t>
            </a:fld>
            <a:endParaRPr lang="es-MX"/>
          </a:p>
        </p:txBody>
      </p:sp>
      <p:pic>
        <p:nvPicPr>
          <p:cNvPr id="4"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528" y="4283880"/>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p:cNvSpPr txBox="1">
            <a:spLocks/>
          </p:cNvSpPr>
          <p:nvPr/>
        </p:nvSpPr>
        <p:spPr>
          <a:xfrm>
            <a:off x="1181528" y="162032"/>
            <a:ext cx="7387120" cy="516062"/>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Asociaciones Civiles 			62.50%</a:t>
            </a:r>
            <a:endParaRPr lang="es-MX" dirty="0">
              <a:solidFill>
                <a:schemeClr val="tx1"/>
              </a:solidFill>
              <a:latin typeface="Georgia" panose="02040502050405020303" pitchFamily="18" charset="0"/>
            </a:endParaRPr>
          </a:p>
        </p:txBody>
      </p:sp>
      <p:graphicFrame>
        <p:nvGraphicFramePr>
          <p:cNvPr id="6" name="Google Shape;157;p23"/>
          <p:cNvGraphicFramePr/>
          <p:nvPr>
            <p:extLst>
              <p:ext uri="{D42A27DB-BD31-4B8C-83A1-F6EECF244321}">
                <p14:modId xmlns:p14="http://schemas.microsoft.com/office/powerpoint/2010/main" val="4239993795"/>
              </p:ext>
            </p:extLst>
          </p:nvPr>
        </p:nvGraphicFramePr>
        <p:xfrm>
          <a:off x="1335784" y="1410100"/>
          <a:ext cx="3277312" cy="1702366"/>
        </p:xfrm>
        <a:graphic>
          <a:graphicData uri="http://schemas.openxmlformats.org/drawingml/2006/table">
            <a:tbl>
              <a:tblPr>
                <a:tableStyleId>{8799B23B-EC83-4686-B30A-512413B5E67A}</a:tableStyleId>
              </a:tblPr>
              <a:tblGrid>
                <a:gridCol w="2333535">
                  <a:extLst>
                    <a:ext uri="{9D8B030D-6E8A-4147-A177-3AD203B41FA5}">
                      <a16:colId xmlns:a16="http://schemas.microsoft.com/office/drawing/2014/main" val="20000"/>
                    </a:ext>
                  </a:extLst>
                </a:gridCol>
                <a:gridCol w="943777">
                  <a:extLst>
                    <a:ext uri="{9D8B030D-6E8A-4147-A177-3AD203B41FA5}">
                      <a16:colId xmlns:a16="http://schemas.microsoft.com/office/drawing/2014/main" val="20001"/>
                    </a:ext>
                  </a:extLst>
                </a:gridCol>
              </a:tblGrid>
              <a:tr h="335087">
                <a:tc>
                  <a:txBody>
                    <a:bodyPr/>
                    <a:lstStyle/>
                    <a:p>
                      <a:pPr marL="0" lvl="0" indent="0" algn="l" rtl="0">
                        <a:spcBef>
                          <a:spcPts val="0"/>
                        </a:spcBef>
                        <a:spcAft>
                          <a:spcPts val="0"/>
                        </a:spcAft>
                        <a:buNone/>
                      </a:pP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baseline="0" dirty="0" smtClean="0">
                          <a:solidFill>
                            <a:schemeClr val="bg1"/>
                          </a:solidFill>
                          <a:latin typeface="Georgia" panose="02040502050405020303" pitchFamily="18" charset="0"/>
                          <a:sym typeface="Georgia"/>
                        </a:rPr>
                        <a:t>Trimestre</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54810">
                <a:tc>
                  <a:txBody>
                    <a:bodyPr/>
                    <a:lstStyle/>
                    <a:p>
                      <a:pPr algn="l" rtl="0" fontAlgn="b"/>
                      <a:r>
                        <a:rPr lang="es-MX" sz="1200" u="none" strike="noStrike" dirty="0">
                          <a:effectLst/>
                          <a:latin typeface="Georgia" panose="02040502050405020303" pitchFamily="18" charset="0"/>
                        </a:rPr>
                        <a:t>CRIT</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100</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87676">
                <a:tc>
                  <a:txBody>
                    <a:bodyPr/>
                    <a:lstStyle/>
                    <a:p>
                      <a:pPr algn="l" rtl="0" fontAlgn="b"/>
                      <a:r>
                        <a:rPr lang="es-MX" sz="1200" u="none" strike="noStrike" dirty="0">
                          <a:effectLst/>
                          <a:latin typeface="Georgia" panose="02040502050405020303" pitchFamily="18" charset="0"/>
                        </a:rPr>
                        <a:t>Teatro Nazas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a:effectLst/>
                          <a:latin typeface="Georgia" panose="02040502050405020303" pitchFamily="18" charset="0"/>
                        </a:rPr>
                        <a:t>3.85</a:t>
                      </a:r>
                      <a:endParaRPr lang="es-MX" sz="1100" b="0" i="0" u="none" strike="noStrike">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36306">
                <a:tc>
                  <a:txBody>
                    <a:bodyPr/>
                    <a:lstStyle/>
                    <a:p>
                      <a:pPr algn="l" rtl="0" fontAlgn="b"/>
                      <a:r>
                        <a:rPr lang="es-MX" sz="1200" u="none" strike="noStrike" dirty="0">
                          <a:effectLst/>
                          <a:latin typeface="Georgia" panose="02040502050405020303" pitchFamily="18" charset="0"/>
                        </a:rPr>
                        <a:t>Artesénica</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56.78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04013">
                <a:tc>
                  <a:txBody>
                    <a:bodyPr/>
                    <a:lstStyle/>
                    <a:p>
                      <a:pPr algn="l" rtl="0" fontAlgn="b"/>
                      <a:r>
                        <a:rPr lang="es-MX" sz="1200" u="none" strike="noStrike">
                          <a:effectLst/>
                          <a:latin typeface="Georgia" panose="02040502050405020303" pitchFamily="18" charset="0"/>
                        </a:rPr>
                        <a:t>Cluster</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71.73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4474">
                <a:tc>
                  <a:txBody>
                    <a:bodyPr/>
                    <a:lstStyle/>
                    <a:p>
                      <a:pPr algn="l" rtl="0" fontAlgn="b"/>
                      <a:r>
                        <a:rPr lang="es-MX" sz="1200" u="none" strike="noStrike">
                          <a:effectLst/>
                          <a:latin typeface="Georgia" panose="02040502050405020303" pitchFamily="18" charset="0"/>
                        </a:rPr>
                        <a:t>Arocena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80.14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1" name="Gráfico 10"/>
          <p:cNvGraphicFramePr/>
          <p:nvPr>
            <p:extLst>
              <p:ext uri="{D42A27DB-BD31-4B8C-83A1-F6EECF244321}">
                <p14:modId xmlns:p14="http://schemas.microsoft.com/office/powerpoint/2010/main" val="4221431032"/>
              </p:ext>
            </p:extLst>
          </p:nvPr>
        </p:nvGraphicFramePr>
        <p:xfrm>
          <a:off x="4875088" y="1545656"/>
          <a:ext cx="3695271" cy="22705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0500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0536" y="100388"/>
            <a:ext cx="5179990" cy="577707"/>
          </a:xfrm>
          <a:ln>
            <a:solidFill>
              <a:srgbClr val="D119AA"/>
            </a:solidFill>
          </a:ln>
        </p:spPr>
        <p:txBody>
          <a:bodyPr/>
          <a:lstStyle/>
          <a:p>
            <a:r>
              <a:rPr lang="es-MX" dirty="0" smtClean="0">
                <a:solidFill>
                  <a:schemeClr val="tx1"/>
                </a:solidFill>
                <a:latin typeface="Georgia" panose="02040502050405020303" pitchFamily="18" charset="0"/>
              </a:rPr>
              <a:t>Promedios Generales</a:t>
            </a:r>
            <a:endParaRPr lang="es-MX" dirty="0">
              <a:solidFill>
                <a:schemeClr val="tx1"/>
              </a:solidFill>
              <a:latin typeface="Georgia" panose="02040502050405020303" pitchFamily="18" charset="0"/>
            </a:endParaRPr>
          </a:p>
        </p:txBody>
      </p:sp>
      <p:sp>
        <p:nvSpPr>
          <p:cNvPr id="3" name="Marcador de texto 2"/>
          <p:cNvSpPr>
            <a:spLocks noGrp="1"/>
          </p:cNvSpPr>
          <p:nvPr>
            <p:ph type="body" idx="1"/>
          </p:nvPr>
        </p:nvSpPr>
        <p:spPr>
          <a:xfrm>
            <a:off x="1210536" y="821933"/>
            <a:ext cx="7419756" cy="3708970"/>
          </a:xfrm>
        </p:spPr>
        <p:txBody>
          <a:bodyPr numCol="2"/>
          <a:lstStyle/>
          <a:p>
            <a:r>
              <a:rPr lang="es-MX" sz="1800" dirty="0" smtClean="0"/>
              <a:t>Poder Legislativo         99.43%</a:t>
            </a:r>
          </a:p>
          <a:p>
            <a:r>
              <a:rPr lang="es-MX" sz="1800" dirty="0" smtClean="0"/>
              <a:t>Poder Judicial              99.32%</a:t>
            </a:r>
          </a:p>
          <a:p>
            <a:r>
              <a:rPr lang="es-MX" sz="1800" dirty="0" smtClean="0"/>
              <a:t>Poder Ejecutivo            93.55%</a:t>
            </a:r>
          </a:p>
          <a:p>
            <a:r>
              <a:rPr lang="es-MX" sz="1800" dirty="0" smtClean="0"/>
              <a:t>Descentralizado           90.14%</a:t>
            </a:r>
          </a:p>
          <a:p>
            <a:r>
              <a:rPr lang="es-MX" sz="1800" dirty="0" smtClean="0"/>
              <a:t>Universidades               82.72%</a:t>
            </a:r>
          </a:p>
          <a:p>
            <a:r>
              <a:rPr lang="es-MX" sz="1800" dirty="0" smtClean="0"/>
              <a:t>Municipios                     75.26%</a:t>
            </a:r>
          </a:p>
          <a:p>
            <a:endParaRPr lang="es-MX" sz="1800" dirty="0" smtClean="0"/>
          </a:p>
          <a:p>
            <a:endParaRPr lang="es-MX" sz="1800" dirty="0"/>
          </a:p>
          <a:p>
            <a:endParaRPr lang="es-MX" sz="1800" dirty="0" smtClean="0"/>
          </a:p>
          <a:p>
            <a:endParaRPr lang="es-MX" sz="1800" dirty="0"/>
          </a:p>
          <a:p>
            <a:r>
              <a:rPr lang="es-MX" sz="1800" dirty="0" smtClean="0"/>
              <a:t>Autónomos                  88.86%</a:t>
            </a:r>
          </a:p>
          <a:p>
            <a:r>
              <a:rPr lang="es-MX" sz="1800" dirty="0" smtClean="0"/>
              <a:t>Partidos Políticos       89.64%</a:t>
            </a:r>
          </a:p>
          <a:p>
            <a:r>
              <a:rPr lang="es-MX" sz="1800" dirty="0" smtClean="0"/>
              <a:t>SIMAS                          79.03%</a:t>
            </a:r>
          </a:p>
          <a:p>
            <a:r>
              <a:rPr lang="es-MX" sz="1800" dirty="0" smtClean="0"/>
              <a:t>Paramunicipales         90.74%</a:t>
            </a:r>
          </a:p>
          <a:p>
            <a:r>
              <a:rPr lang="es-MX" sz="1800" dirty="0" smtClean="0"/>
              <a:t>Sindicatos                     60.28%</a:t>
            </a:r>
          </a:p>
          <a:p>
            <a:r>
              <a:rPr lang="es-MX" sz="1800" dirty="0" smtClean="0"/>
              <a:t>Asociaciones Civiles    62.50%</a:t>
            </a:r>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31</a:t>
            </a:fld>
            <a:endParaRPr lang="es-MX"/>
          </a:p>
        </p:txBody>
      </p:sp>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4508" y="3700935"/>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451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1255" y="151758"/>
            <a:ext cx="4972692" cy="546885"/>
          </a:xfrm>
          <a:ln>
            <a:solidFill>
              <a:srgbClr val="D119AA"/>
            </a:solidFill>
          </a:ln>
        </p:spPr>
        <p:txBody>
          <a:bodyPr/>
          <a:lstStyle/>
          <a:p>
            <a:pPr algn="ctr"/>
            <a:r>
              <a:rPr lang="es-MX" dirty="0" smtClean="0">
                <a:solidFill>
                  <a:schemeClr val="tx1"/>
                </a:solidFill>
              </a:rPr>
              <a:t>Metodología</a:t>
            </a:r>
            <a:endParaRPr lang="es-MX" dirty="0">
              <a:solidFill>
                <a:schemeClr val="tx1"/>
              </a:solidFill>
            </a:endParaRPr>
          </a:p>
        </p:txBody>
      </p:sp>
      <p:sp>
        <p:nvSpPr>
          <p:cNvPr id="3" name="Marcador de texto 2"/>
          <p:cNvSpPr>
            <a:spLocks noGrp="1"/>
          </p:cNvSpPr>
          <p:nvPr>
            <p:ph type="body" idx="1"/>
          </p:nvPr>
        </p:nvSpPr>
        <p:spPr>
          <a:xfrm>
            <a:off x="1356189" y="1132548"/>
            <a:ext cx="7032061" cy="3336709"/>
          </a:xfrm>
        </p:spPr>
        <p:txBody>
          <a:bodyPr/>
          <a:lstStyle/>
          <a:p>
            <a:pPr algn="just"/>
            <a:r>
              <a:rPr lang="es-MX" sz="1400" dirty="0">
                <a:latin typeface="Georgia" panose="02040502050405020303" pitchFamily="18" charset="0"/>
              </a:rPr>
              <a:t>Procedimiento general.-  El Índice Global de Cumplimiento de portales de transparencia se calcula con 38 índices simples determinado por las obligaciones comunes y las específicas, 19 derivan de la estimación de los criterios sustantivos de contenido y 19 de criterios adjetivos, integrados a su vez por los adjetivos de actualización, confiabilidad y formatos. Los criterios sustantivos tienen asignado un peso del 60%, en tanto que los adjetivos un 40%. Por cada artículo, fracción y/o inciso que deba atender cada sujeto obligado, de conformidad con lo establecido en las Tablas de Aplicabilidad, en los correspondientes Lineamientos, así como según la Tabla de Actualización y Conservación de la Información se calculará una pareja de índices, los cuales determinan el índice de cumplimiento por cada obligación de transparencia. Finalmente se procede a la agregación del Índice Global de Cumplimiento en los Portales mediante la suma ponderada de cada obligación de transparencia de cada sujeto obligado del Estado de Coahuila de Zaragoza.</a:t>
            </a:r>
          </a:p>
          <a:p>
            <a:endParaRPr lang="es-MX" dirty="0"/>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4</a:t>
            </a:fld>
            <a:endParaRPr lang="es-MX"/>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068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909" y="100387"/>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3" name="Marcador de texto 2"/>
          <p:cNvSpPr>
            <a:spLocks noGrp="1"/>
          </p:cNvSpPr>
          <p:nvPr>
            <p:ph type="body" idx="1"/>
          </p:nvPr>
        </p:nvSpPr>
        <p:spPr>
          <a:xfrm>
            <a:off x="1397285" y="1109609"/>
            <a:ext cx="7093706" cy="3432578"/>
          </a:xfrm>
        </p:spPr>
        <p:txBody>
          <a:bodyPr/>
          <a:lstStyle/>
          <a:p>
            <a:pPr algn="just"/>
            <a:r>
              <a:rPr lang="es-MX" sz="1400" dirty="0">
                <a:latin typeface="Georgia" panose="02040502050405020303" pitchFamily="18" charset="0"/>
              </a:rPr>
              <a:t>Procedimiento en lo particular.- Se realiza el cálculo de los índices relativo a los criterios sustantivos para determinar la existencia o no de la información que debe estar publicada atendiendo cada uno de los elementos que debe de contener cada registro de información; lo anterior para obtener el Índice Global de Cumplimiento. Posteriormente se estimarán los índices relativos a los criterios adjetivos para medir la calidad de dicha información atendiendo a la aplicabilidad de la obligación de transparencia que corresponda a cada sujeto obligado. Este procedimiento se realizará para cada artículo y/o fracción que le corresponda atender al sujeto obligado, conforme a las Obligaciones prescritas en la Ley General y sus Lineamientos.</a:t>
            </a:r>
          </a:p>
          <a:p>
            <a:pPr algn="just"/>
            <a:r>
              <a:rPr lang="es-MX" sz="1400" dirty="0">
                <a:latin typeface="Georgia" panose="02040502050405020303" pitchFamily="18" charset="0"/>
              </a:rPr>
              <a:t>Los códigos para valorar el cumplimiento de criterio son tres:1 cuando se cumpla totalmente, 0.5 cuando se cumpla parcialmente 0 cuando se incumpla totalmente.</a:t>
            </a:r>
          </a:p>
          <a:p>
            <a:endParaRPr lang="es-MX" dirty="0"/>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5</a:t>
            </a:fld>
            <a:endParaRPr lang="es-MX"/>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6444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1481" y="110661"/>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3" name="Marcador de texto 2"/>
          <p:cNvSpPr>
            <a:spLocks noGrp="1"/>
          </p:cNvSpPr>
          <p:nvPr>
            <p:ph type="body" idx="1"/>
          </p:nvPr>
        </p:nvSpPr>
        <p:spPr>
          <a:xfrm>
            <a:off x="1438382" y="976045"/>
            <a:ext cx="6949868" cy="3422304"/>
          </a:xfrm>
        </p:spPr>
        <p:txBody>
          <a:bodyPr/>
          <a:lstStyle/>
          <a:p>
            <a:pPr marL="342900" indent="-342900" algn="just">
              <a:buFont typeface="Wingdings" panose="05000000000000000000" pitchFamily="2" charset="2"/>
              <a:buChar char="q"/>
            </a:pPr>
            <a:r>
              <a:rPr lang="es-MX" sz="1400" dirty="0">
                <a:latin typeface="Georgia" panose="02040502050405020303" pitchFamily="18" charset="0"/>
              </a:rPr>
              <a:t>Una vez concluido el período de verificación, por parte de la Subdirección de Evaluación, en los términos establecidos en el Programa Anual, se emitirá un dictamen  por parte de la Subdirección de Integración y Cumplimiento, en donde se determina el cumplimiento, o no, de las obligaciones de transparencia que corresponden a cada sujeto obligado de acuerdo a los establecido en la Ley General y en los Lineamientos Técnicos</a:t>
            </a:r>
          </a:p>
          <a:p>
            <a:pPr marL="342900" indent="-342900" algn="just">
              <a:buFont typeface="Wingdings" panose="05000000000000000000" pitchFamily="2" charset="2"/>
              <a:buChar char="q"/>
            </a:pPr>
            <a:r>
              <a:rPr lang="es-MX" sz="1400" dirty="0">
                <a:latin typeface="Georgia" panose="02040502050405020303" pitchFamily="18" charset="0"/>
              </a:rPr>
              <a:t>Una vez emitido el dictamen se darán 20 días hábiles para subsanar los requerimientos, recomendaciones u observaciones donde el sujeto obligado debe informar que se han subsanado, se  emitirá un dictamen más. Si ese dictamen informa un cumplimiento del 80% o mas en sus obligaciones será un dictamen de cumplimiento y las requerimientos, recomendaciones  u observaciones deben ser realizada pero ya no serán evaluadas. </a:t>
            </a:r>
          </a:p>
          <a:p>
            <a:endParaRPr lang="es-MX" dirty="0"/>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6</a:t>
            </a:fld>
            <a:endParaRPr lang="es-MX"/>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606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909" y="131209"/>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3" name="Marcador de texto 2"/>
          <p:cNvSpPr>
            <a:spLocks noGrp="1"/>
          </p:cNvSpPr>
          <p:nvPr>
            <p:ph type="body" idx="1"/>
          </p:nvPr>
        </p:nvSpPr>
        <p:spPr>
          <a:xfrm>
            <a:off x="1356189" y="1089061"/>
            <a:ext cx="7032061" cy="3309288"/>
          </a:xfrm>
        </p:spPr>
        <p:txBody>
          <a:bodyPr/>
          <a:lstStyle/>
          <a:p>
            <a:pPr marL="285750" indent="-285750" algn="just">
              <a:buFont typeface="Wingdings" panose="05000000000000000000" pitchFamily="2" charset="2"/>
              <a:buChar char="q"/>
            </a:pPr>
            <a:r>
              <a:rPr lang="es-MX" sz="1400" dirty="0">
                <a:latin typeface="Georgia" panose="02040502050405020303" pitchFamily="18" charset="0"/>
              </a:rPr>
              <a:t>Si el dictamen presenta un cumplimiento de 79% o menos se emitirá un dictamen de incumplimiento y se contará con cinco días hábiles para subsanar los requerimientos, recomendaciones u observaciones y se evaluará una vez mas. Si una vez evaluado no se logra un cumplimiento mayor al 80% se dará vista al </a:t>
            </a:r>
            <a:r>
              <a:rPr lang="es-MX" sz="1400" dirty="0" smtClean="0">
                <a:latin typeface="Georgia" panose="02040502050405020303" pitchFamily="18" charset="0"/>
              </a:rPr>
              <a:t>Órgano </a:t>
            </a:r>
            <a:r>
              <a:rPr lang="es-MX" sz="1400" dirty="0">
                <a:latin typeface="Georgia" panose="02040502050405020303" pitchFamily="18" charset="0"/>
              </a:rPr>
              <a:t>de Control Interno para que inicie el procedimiento  administrativo de responsabilidad correspondiente. Finalmente se da por concluido el proceso de  evaluación publicando los resultados en el artículo 74 fracción III inciso d.</a:t>
            </a:r>
          </a:p>
          <a:p>
            <a:pPr marL="285750" indent="-285750" algn="just">
              <a:buFont typeface="Wingdings" panose="05000000000000000000" pitchFamily="2" charset="2"/>
              <a:buChar char="q"/>
            </a:pPr>
            <a:endParaRPr lang="es-MX" sz="1400" dirty="0">
              <a:latin typeface="Georgia" panose="02040502050405020303" pitchFamily="18" charset="0"/>
            </a:endParaRPr>
          </a:p>
          <a:p>
            <a:pPr marL="285750" indent="-285750" algn="just">
              <a:buFont typeface="Wingdings" panose="05000000000000000000" pitchFamily="2" charset="2"/>
              <a:buChar char="q"/>
            </a:pPr>
            <a:r>
              <a:rPr lang="es-MX" sz="1400" dirty="0">
                <a:latin typeface="Georgia" panose="02040502050405020303" pitchFamily="18" charset="0"/>
              </a:rPr>
              <a:t>La evaluación a la Plataforma Nacional de Transparencia se realizará anualmente conforme lo estable el Plan Anual de verificación correspondiente.</a:t>
            </a:r>
          </a:p>
          <a:p>
            <a:pPr marL="285750" indent="-285750" algn="just">
              <a:buFont typeface="Wingdings" panose="05000000000000000000" pitchFamily="2" charset="2"/>
              <a:buChar char="q"/>
            </a:pPr>
            <a:endParaRPr lang="es-MX" sz="1400" dirty="0">
              <a:latin typeface="Georgia" panose="02040502050405020303" pitchFamily="18" charset="0"/>
            </a:endParaRPr>
          </a:p>
          <a:p>
            <a:pPr marL="285750" indent="-285750" algn="just">
              <a:buFont typeface="Wingdings" panose="05000000000000000000" pitchFamily="2" charset="2"/>
              <a:buChar char="q"/>
            </a:pPr>
            <a:r>
              <a:rPr lang="es-MX" sz="1400" dirty="0">
                <a:latin typeface="Georgia" panose="02040502050405020303" pitchFamily="18" charset="0"/>
              </a:rPr>
              <a:t>La verificación vinculante será censal.</a:t>
            </a:r>
          </a:p>
          <a:p>
            <a:endParaRPr lang="es-MX" dirty="0"/>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7</a:t>
            </a:fld>
            <a:endParaRPr lang="es-MX"/>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138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4909" y="100387"/>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3" name="Marcador de texto 2"/>
          <p:cNvSpPr>
            <a:spLocks noGrp="1"/>
          </p:cNvSpPr>
          <p:nvPr>
            <p:ph type="body" idx="1"/>
          </p:nvPr>
        </p:nvSpPr>
        <p:spPr>
          <a:xfrm>
            <a:off x="1397285" y="934948"/>
            <a:ext cx="6990965" cy="3463401"/>
          </a:xfrm>
        </p:spPr>
        <p:txBody>
          <a:bodyPr/>
          <a:lstStyle/>
          <a:p>
            <a:pPr marL="285750" indent="-285750" algn="just">
              <a:buFont typeface="Wingdings" panose="05000000000000000000" pitchFamily="2" charset="2"/>
              <a:buChar char="q"/>
            </a:pPr>
            <a:r>
              <a:rPr lang="es-MX" sz="1400" dirty="0">
                <a:latin typeface="Georgia" panose="02040502050405020303" pitchFamily="18" charset="0"/>
              </a:rPr>
              <a:t>Los sujetos obligados publicarán la información actualizada en la Plataforma Nacional dentro de los treinta (30) días naturales siguientes al cierre del período de actualización que corresponda, salvo excepciones establecidas en los Lineamientos.</a:t>
            </a:r>
          </a:p>
          <a:p>
            <a:pPr>
              <a:buFont typeface="Wingdings" panose="05000000000000000000" pitchFamily="2" charset="2"/>
              <a:buChar char="q"/>
            </a:pPr>
            <a:endParaRPr lang="es-MX" sz="1400" dirty="0">
              <a:latin typeface="Georgia" panose="02040502050405020303" pitchFamily="18" charset="0"/>
            </a:endParaRPr>
          </a:p>
          <a:p>
            <a:pPr marL="285750" indent="-285750" algn="just">
              <a:buFont typeface="Wingdings" panose="05000000000000000000" pitchFamily="2" charset="2"/>
              <a:buChar char="q"/>
            </a:pPr>
            <a:r>
              <a:rPr lang="es-MX" sz="1400" dirty="0">
                <a:latin typeface="Georgia" panose="02040502050405020303" pitchFamily="18" charset="0"/>
              </a:rPr>
              <a:t>La información publicada y actualizada por los sujetos obligados deberá mostrar campos básicos para identificar, entre otros elementos, denominación del sujeto obligado que la generó, fecha de su última actualización, título general del cuadro o gráfico, período y área responsable de publicar y actualizar la información.</a:t>
            </a:r>
          </a:p>
          <a:p>
            <a:endParaRPr lang="es-MX" dirty="0"/>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8</a:t>
            </a:fld>
            <a:endParaRPr lang="es-MX"/>
          </a:p>
        </p:txBody>
      </p:sp>
      <p:pic>
        <p:nvPicPr>
          <p:cNvPr id="5"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544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a:spLocks noGrp="1"/>
          </p:cNvSpPr>
          <p:nvPr>
            <p:ph type="title"/>
          </p:nvPr>
        </p:nvSpPr>
        <p:spPr>
          <a:xfrm>
            <a:off x="1221013" y="162032"/>
            <a:ext cx="6946187" cy="574556"/>
          </a:xfrm>
          <a:prstGeom prst="rect">
            <a:avLst/>
          </a:prstGeom>
          <a:ln>
            <a:solidFill>
              <a:srgbClr val="D119AA"/>
            </a:solidFill>
          </a:ln>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solidFill>
                  <a:schemeClr val="tx1"/>
                </a:solidFill>
                <a:latin typeface="Georgia" panose="02040502050405020303" pitchFamily="18" charset="0"/>
              </a:rPr>
              <a:t>Poder Legislativo 				99.43%</a:t>
            </a:r>
            <a:endParaRPr dirty="0">
              <a:solidFill>
                <a:schemeClr val="tx1"/>
              </a:solidFill>
              <a:latin typeface="Georgia" panose="02040502050405020303" pitchFamily="18" charset="0"/>
            </a:endParaRPr>
          </a:p>
        </p:txBody>
      </p:sp>
      <p:graphicFrame>
        <p:nvGraphicFramePr>
          <p:cNvPr id="157" name="Google Shape;157;p23"/>
          <p:cNvGraphicFramePr/>
          <p:nvPr>
            <p:extLst>
              <p:ext uri="{D42A27DB-BD31-4B8C-83A1-F6EECF244321}">
                <p14:modId xmlns:p14="http://schemas.microsoft.com/office/powerpoint/2010/main" val="706781361"/>
              </p:ext>
            </p:extLst>
          </p:nvPr>
        </p:nvGraphicFramePr>
        <p:xfrm>
          <a:off x="1450438" y="1178377"/>
          <a:ext cx="2474290" cy="2517518"/>
        </p:xfrm>
        <a:graphic>
          <a:graphicData uri="http://schemas.openxmlformats.org/drawingml/2006/table">
            <a:tbl>
              <a:tblPr>
                <a:tableStyleId>{8799B23B-EC83-4686-B30A-512413B5E67A}</a:tableStyleId>
              </a:tblPr>
              <a:tblGrid>
                <a:gridCol w="1237145">
                  <a:extLst>
                    <a:ext uri="{9D8B030D-6E8A-4147-A177-3AD203B41FA5}">
                      <a16:colId xmlns:a16="http://schemas.microsoft.com/office/drawing/2014/main" val="20000"/>
                    </a:ext>
                  </a:extLst>
                </a:gridCol>
                <a:gridCol w="1237145">
                  <a:extLst>
                    <a:ext uri="{9D8B030D-6E8A-4147-A177-3AD203B41FA5}">
                      <a16:colId xmlns:a16="http://schemas.microsoft.com/office/drawing/2014/main" val="20001"/>
                    </a:ext>
                  </a:extLst>
                </a:gridCol>
              </a:tblGrid>
              <a:tr h="437387">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Primer</a:t>
                      </a:r>
                      <a:r>
                        <a:rPr lang="es-MX" sz="1100" b="1" baseline="0" dirty="0" smtClean="0">
                          <a:solidFill>
                            <a:schemeClr val="bg1"/>
                          </a:solidFill>
                          <a:latin typeface="Georgia" panose="02040502050405020303" pitchFamily="18" charset="0"/>
                          <a:sym typeface="Georgia"/>
                        </a:rPr>
                        <a:t> Trimestre 2019</a:t>
                      </a:r>
                      <a:endParaRPr lang="es-MX" sz="1100" b="1" baseline="0" dirty="0" smtClean="0">
                        <a:solidFill>
                          <a:schemeClr val="bg1"/>
                        </a:solidFill>
                        <a:latin typeface="Georgia" panose="02040502050405020303" pitchFamily="18" charset="0"/>
                        <a:ea typeface="+mn-ea"/>
                        <a:cs typeface="+mn-cs"/>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947083">
                <a:tc>
                  <a:txBody>
                    <a:bodyPr/>
                    <a:lstStyle/>
                    <a:p>
                      <a:pPr marL="0" lvl="0" indent="0" algn="r" rtl="0">
                        <a:spcBef>
                          <a:spcPts val="0"/>
                        </a:spcBef>
                        <a:spcAft>
                          <a:spcPts val="0"/>
                        </a:spcAft>
                        <a:buNone/>
                      </a:pPr>
                      <a:r>
                        <a:rPr lang="es-MX" sz="1100" dirty="0" smtClean="0">
                          <a:latin typeface="Georgia" panose="02040502050405020303" pitchFamily="18" charset="0"/>
                          <a:sym typeface="Georgia"/>
                        </a:rPr>
                        <a:t>Auditoria</a:t>
                      </a:r>
                      <a:r>
                        <a:rPr lang="es-MX" sz="1100" baseline="0" dirty="0" smtClean="0">
                          <a:latin typeface="Georgia" panose="02040502050405020303" pitchFamily="18" charset="0"/>
                          <a:sym typeface="Georgia"/>
                        </a:rPr>
                        <a:t> superior del Estado</a:t>
                      </a:r>
                      <a:endParaRPr sz="1100" i="1" dirty="0">
                        <a:latin typeface="Georgia" panose="02040502050405020303" pitchFamily="18" charset="0"/>
                        <a:ea typeface="Georgia"/>
                        <a:cs typeface="Georgia"/>
                        <a:sym typeface="Georgia"/>
                      </a:endParaRPr>
                    </a:p>
                  </a:txBody>
                  <a:tcPr marL="91425" marR="91425" marT="68575" marB="68575" anchor="ctr"/>
                </a:tc>
                <a:tc>
                  <a:txBody>
                    <a:bodyPr/>
                    <a:lstStyle/>
                    <a:p>
                      <a:pPr marL="0" lvl="0" indent="0" algn="ctr" rtl="0">
                        <a:spcBef>
                          <a:spcPts val="0"/>
                        </a:spcBef>
                        <a:spcAft>
                          <a:spcPts val="0"/>
                        </a:spcAft>
                        <a:buNone/>
                      </a:pPr>
                      <a:r>
                        <a:rPr lang="es-MX" sz="1400" dirty="0" smtClean="0">
                          <a:latin typeface="Georgia" panose="02040502050405020303" pitchFamily="18" charset="0"/>
                          <a:sym typeface="Roboto Slab"/>
                        </a:rPr>
                        <a:t>99.02%</a:t>
                      </a:r>
                      <a:endParaRPr sz="1400" dirty="0">
                        <a:latin typeface="Georgia" panose="02040502050405020303" pitchFamily="18" charset="0"/>
                        <a:ea typeface="Roboto Slab"/>
                        <a:cs typeface="Roboto Slab"/>
                        <a:sym typeface="Roboto Slab"/>
                      </a:endParaRPr>
                    </a:p>
                  </a:txBody>
                  <a:tcPr marL="91425" marR="91425" marT="68575" marB="68575" anchor="ctr"/>
                </a:tc>
                <a:extLst>
                  <a:ext uri="{0D108BD9-81ED-4DB2-BD59-A6C34878D82A}">
                    <a16:rowId xmlns:a16="http://schemas.microsoft.com/office/drawing/2014/main" val="10001"/>
                  </a:ext>
                </a:extLst>
              </a:tr>
              <a:tr h="930365">
                <a:tc>
                  <a:txBody>
                    <a:bodyPr/>
                    <a:lstStyle/>
                    <a:p>
                      <a:pPr marL="0" lvl="0" indent="0" algn="r" rtl="0">
                        <a:spcBef>
                          <a:spcPts val="0"/>
                        </a:spcBef>
                        <a:spcAft>
                          <a:spcPts val="0"/>
                        </a:spcAft>
                        <a:buNone/>
                      </a:pPr>
                      <a:r>
                        <a:rPr lang="es-MX" sz="1100" dirty="0" smtClean="0">
                          <a:latin typeface="Georgia" panose="02040502050405020303" pitchFamily="18" charset="0"/>
                          <a:sym typeface="Georgia"/>
                        </a:rPr>
                        <a:t>Congreso del Estado</a:t>
                      </a:r>
                      <a:endParaRPr sz="1100" i="1" dirty="0">
                        <a:latin typeface="Georgia" panose="02040502050405020303" pitchFamily="18" charset="0"/>
                        <a:ea typeface="Georgia"/>
                        <a:cs typeface="Georgia"/>
                        <a:sym typeface="Georgia"/>
                      </a:endParaRPr>
                    </a:p>
                  </a:txBody>
                  <a:tcPr marL="91425" marR="91425" marT="68575" marB="68575" anchor="ctr"/>
                </a:tc>
                <a:tc>
                  <a:txBody>
                    <a:bodyPr/>
                    <a:lstStyle/>
                    <a:p>
                      <a:pPr marL="0" lvl="0" indent="0" algn="ctr" rtl="0">
                        <a:spcBef>
                          <a:spcPts val="0"/>
                        </a:spcBef>
                        <a:spcAft>
                          <a:spcPts val="0"/>
                        </a:spcAft>
                        <a:buNone/>
                      </a:pPr>
                      <a:r>
                        <a:rPr lang="es-MX" sz="1400" dirty="0" smtClean="0">
                          <a:latin typeface="Georgia" panose="02040502050405020303" pitchFamily="18" charset="0"/>
                          <a:sym typeface="Roboto Slab"/>
                        </a:rPr>
                        <a:t>99.83</a:t>
                      </a:r>
                      <a:endParaRPr sz="1400" dirty="0">
                        <a:latin typeface="Georgia" panose="02040502050405020303" pitchFamily="18" charset="0"/>
                        <a:ea typeface="Roboto Slab"/>
                        <a:cs typeface="Roboto Slab"/>
                        <a:sym typeface="Roboto Slab"/>
                      </a:endParaRPr>
                    </a:p>
                  </a:txBody>
                  <a:tcPr marL="91425" marR="91425" marT="68575" marB="68575" anchor="ctr"/>
                </a:tc>
                <a:extLst>
                  <a:ext uri="{0D108BD9-81ED-4DB2-BD59-A6C34878D82A}">
                    <a16:rowId xmlns:a16="http://schemas.microsoft.com/office/drawing/2014/main" val="10002"/>
                  </a:ext>
                </a:extLst>
              </a:tr>
            </a:tbl>
          </a:graphicData>
        </a:graphic>
      </p:graphicFrame>
      <p:sp>
        <p:nvSpPr>
          <p:cNvPr id="158" name="Google Shape;158;p23"/>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9</a:t>
            </a:fld>
            <a:endParaRPr/>
          </a:p>
        </p:txBody>
      </p:sp>
      <p:graphicFrame>
        <p:nvGraphicFramePr>
          <p:cNvPr id="12" name="Gráfico 11"/>
          <p:cNvGraphicFramePr/>
          <p:nvPr>
            <p:extLst>
              <p:ext uri="{D42A27DB-BD31-4B8C-83A1-F6EECF244321}">
                <p14:modId xmlns:p14="http://schemas.microsoft.com/office/powerpoint/2010/main" val="4231184876"/>
              </p:ext>
            </p:extLst>
          </p:nvPr>
        </p:nvGraphicFramePr>
        <p:xfrm>
          <a:off x="4602822" y="1602769"/>
          <a:ext cx="3564378" cy="2404152"/>
        </p:xfrm>
        <a:graphic>
          <a:graphicData uri="http://schemas.openxmlformats.org/drawingml/2006/chart">
            <c:chart xmlns:c="http://schemas.openxmlformats.org/drawingml/2006/chart" xmlns:r="http://schemas.openxmlformats.org/officeDocument/2006/relationships" r:id="rId3"/>
          </a:graphicData>
        </a:graphic>
      </p:graphicFrame>
      <p:pic>
        <p:nvPicPr>
          <p:cNvPr id="16" name="Shape 152" descr="Logo_ICAI GDE.jpg"/>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1013" y="4262496"/>
            <a:ext cx="1639728" cy="82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Lysander template">
  <a:themeElements>
    <a:clrScheme name="Custom 347">
      <a:dk1>
        <a:srgbClr val="111111"/>
      </a:dk1>
      <a:lt1>
        <a:srgbClr val="FFFFFF"/>
      </a:lt1>
      <a:dk2>
        <a:srgbClr val="999999"/>
      </a:dk2>
      <a:lt2>
        <a:srgbClr val="EFEFEF"/>
      </a:lt2>
      <a:accent1>
        <a:srgbClr val="FF0000"/>
      </a:accent1>
      <a:accent2>
        <a:srgbClr val="CC0000"/>
      </a:accent2>
      <a:accent3>
        <a:srgbClr val="434343"/>
      </a:accent3>
      <a:accent4>
        <a:srgbClr val="999999"/>
      </a:accent4>
      <a:accent5>
        <a:srgbClr val="CCCCCC"/>
      </a:accent5>
      <a:accent6>
        <a:srgbClr val="EFEFEF"/>
      </a:accent6>
      <a:hlink>
        <a:srgbClr val="111111"/>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1924</Words>
  <Application>Microsoft Office PowerPoint</Application>
  <PresentationFormat>Presentación en pantalla (16:9)</PresentationFormat>
  <Paragraphs>504</Paragraphs>
  <Slides>31</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31</vt:i4>
      </vt:variant>
    </vt:vector>
  </HeadingPairs>
  <TitlesOfParts>
    <vt:vector size="36" baseType="lpstr">
      <vt:lpstr>Wingdings</vt:lpstr>
      <vt:lpstr>Georgia</vt:lpstr>
      <vt:lpstr>Roboto Slab</vt:lpstr>
      <vt:lpstr>Arial</vt:lpstr>
      <vt:lpstr>Lysander template</vt:lpstr>
      <vt:lpstr>Evaluación de la Plataforma Nacional de Transparencia del Estado de Coahuila de Zaragoza Ejercicio 2019 (Primer Trimestre)   Subdirección de Evaluación del ICAI M.C. Gabriela Guillermo Arriaga</vt:lpstr>
      <vt:lpstr>Índice</vt:lpstr>
      <vt:lpstr>Metodología </vt:lpstr>
      <vt:lpstr>Metodología</vt:lpstr>
      <vt:lpstr>Metodología</vt:lpstr>
      <vt:lpstr>Metodología</vt:lpstr>
      <vt:lpstr>Metodología</vt:lpstr>
      <vt:lpstr>Metodología</vt:lpstr>
      <vt:lpstr>Poder Legislativo     99.43%</vt:lpstr>
      <vt:lpstr>Poder Judicial     99.32%</vt:lpstr>
      <vt:lpstr>Poder Ejecutivo    93.55%</vt:lpstr>
      <vt:lpstr>Poder Ejecutivo    93.55%</vt:lpstr>
      <vt:lpstr>Descentralizados    90.14%</vt:lpstr>
      <vt:lpstr>Descentralizados 90.14%</vt:lpstr>
      <vt:lpstr>Descentralizados 90.14%</vt:lpstr>
      <vt:lpstr>Descentralizados    90.14%</vt:lpstr>
      <vt:lpstr>Universidades    82.72%</vt:lpstr>
      <vt:lpstr>Universidades    82.72%</vt:lpstr>
      <vt:lpstr>Municipios     75.26%</vt:lpstr>
      <vt:lpstr>Municipios     75.26%</vt:lpstr>
      <vt:lpstr>Municipios     75.26%</vt:lpstr>
      <vt:lpstr>Presentación de PowerPoint</vt:lpstr>
      <vt:lpstr>Organismos Autónomos    88.86%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Promedios Generales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de la Plataforma Nacional de Transparencia del Estado de Coahuila de Zaragoza    Ejercicio 2019</dc:title>
  <dc:creator>hp</dc:creator>
  <cp:lastModifiedBy>Usuario de Windows</cp:lastModifiedBy>
  <cp:revision>25</cp:revision>
  <dcterms:modified xsi:type="dcterms:W3CDTF">2020-03-03T19:30:17Z</dcterms:modified>
</cp:coreProperties>
</file>